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4" r:id="rId3"/>
    <p:sldId id="271" r:id="rId4"/>
    <p:sldId id="260" r:id="rId5"/>
    <p:sldId id="261" r:id="rId6"/>
    <p:sldId id="274" r:id="rId7"/>
    <p:sldId id="262" r:id="rId8"/>
    <p:sldId id="267" r:id="rId9"/>
    <p:sldId id="263" r:id="rId10"/>
    <p:sldId id="265" r:id="rId11"/>
    <p:sldId id="266" r:id="rId12"/>
    <p:sldId id="268" r:id="rId13"/>
    <p:sldId id="269" r:id="rId14"/>
    <p:sldId id="270" r:id="rId15"/>
    <p:sldId id="272" r:id="rId16"/>
    <p:sldId id="273" r:id="rId1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5" d="100"/>
          <a:sy n="135" d="100"/>
        </p:scale>
        <p:origin x="-9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68BFE-2D46-4AA9-A49D-8B42007DDBB4}" type="datetimeFigureOut">
              <a:rPr lang="en-US"/>
              <a:pPr>
                <a:defRPr/>
              </a:pPr>
              <a:t>3/2/11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8AC39-38C3-44A0-99DE-CD2A321DE27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62F29-340B-44EA-B6D0-DDE01056226C}" type="datetimeFigureOut">
              <a:rPr lang="en-US"/>
              <a:pPr>
                <a:defRPr/>
              </a:pPr>
              <a:t>3/2/11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E03AB-3600-4DAE-BB9E-9DC8A6BDC3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A9674-D6C6-4466-8066-C074A42B9CD0}" type="datetimeFigureOut">
              <a:rPr lang="en-US"/>
              <a:pPr>
                <a:defRPr/>
              </a:pPr>
              <a:t>3/2/11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69941-A626-4A48-8E63-9D87D6DA35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B4BE9-572F-4872-BD78-E1F5CA3E5EF6}" type="datetimeFigureOut">
              <a:rPr lang="en-US"/>
              <a:pPr>
                <a:defRPr/>
              </a:pPr>
              <a:t>3/2/11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95C5D-81A9-4498-AD33-F624523B9F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718AE-3E84-428E-9005-84B59FAAA81D}" type="datetimeFigureOut">
              <a:rPr lang="en-US"/>
              <a:pPr>
                <a:defRPr/>
              </a:pPr>
              <a:t>3/2/11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69C07-5C57-4C12-84C0-F4E0353425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A3845-2BF4-4BC4-907E-EB972B028D61}" type="datetimeFigureOut">
              <a:rPr lang="en-US"/>
              <a:pPr>
                <a:defRPr/>
              </a:pPr>
              <a:t>3/2/11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E8898-462B-4EC6-B6AD-9CECA767B8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36261-6558-42FC-8B5D-601DC6E455FC}" type="datetimeFigureOut">
              <a:rPr lang="en-US"/>
              <a:pPr>
                <a:defRPr/>
              </a:pPr>
              <a:t>3/2/11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85CF5-79C4-4010-BC47-553A5AF576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36A00-0571-4D78-B3E6-F674A9D32DCC}" type="datetimeFigureOut">
              <a:rPr lang="en-US"/>
              <a:pPr>
                <a:defRPr/>
              </a:pPr>
              <a:t>3/2/11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3FDE6-33BE-4C49-9D11-E573332646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7BF41-AF24-4B9D-BCA6-C1248EC22BA7}" type="datetimeFigureOut">
              <a:rPr lang="en-US"/>
              <a:pPr>
                <a:defRPr/>
              </a:pPr>
              <a:t>3/2/11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6507A-5948-4579-95CA-81F8A4DA9B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AF232-9EFA-416E-9ECD-8EF6766E8F34}" type="datetimeFigureOut">
              <a:rPr lang="en-US"/>
              <a:pPr>
                <a:defRPr/>
              </a:pPr>
              <a:t>3/2/11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599CD-C976-4CA5-B742-A6CDDB734D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7554-F062-436B-9A2F-462860334977}" type="datetimeFigureOut">
              <a:rPr lang="en-US"/>
              <a:pPr>
                <a:defRPr/>
              </a:pPr>
              <a:t>3/2/11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4D5AD-962F-41FA-8F88-DC0A780EB2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68A581B-BD94-451A-87DE-901AB43DFF6B}" type="datetimeFigureOut">
              <a:rPr lang="en-US"/>
              <a:pPr>
                <a:defRPr/>
              </a:pPr>
              <a:t>3/2/11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84EA77-DB71-4071-B644-C48C5BE747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4" Type="http://schemas.openxmlformats.org/officeDocument/2006/relationships/image" Target="../media/image4.jpeg"/><Relationship Id="rId5" Type="http://schemas.openxmlformats.org/officeDocument/2006/relationships/hyperlink" Target="http://bloomsinger.wordpress.com" TargetMode="External"/><Relationship Id="rId6" Type="http://schemas.openxmlformats.org/officeDocument/2006/relationships/image" Target="../media/image5.png"/><Relationship Id="rId7" Type="http://schemas.openxmlformats.org/officeDocument/2006/relationships/hyperlink" Target="http://musingswiki.wikispaces.com" TargetMode="External"/><Relationship Id="rId8" Type="http://schemas.openxmlformats.org/officeDocument/2006/relationships/image" Target="../media/image6.png"/><Relationship Id="rId9" Type="http://schemas.openxmlformats.org/officeDocument/2006/relationships/hyperlink" Target="mailto:Wendy.Bloom@fwcs.k12.in.us" TargetMode="External"/><Relationship Id="rId10" Type="http://schemas.openxmlformats.org/officeDocument/2006/relationships/hyperlink" Target="http://bloomsinger.wordpress.com/" TargetMode="External"/><Relationship Id="rId11" Type="http://schemas.openxmlformats.org/officeDocument/2006/relationships/hyperlink" Target="http://musingswiki.wikispaces.com/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ordle.net/gallery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rdle.net/" TargetMode="External"/><Relationship Id="rId4" Type="http://schemas.openxmlformats.org/officeDocument/2006/relationships/hyperlink" Target="http://www.wordle.net/show/wrdl/2927792/The_Dream_Keeper" TargetMode="External"/><Relationship Id="rId5" Type="http://schemas.openxmlformats.org/officeDocument/2006/relationships/image" Target="../media/image9.png"/><Relationship Id="rId6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ordle.net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Tag_cloud" TargetMode="External"/><Relationship Id="rId4" Type="http://schemas.openxmlformats.org/officeDocument/2006/relationships/hyperlink" Target="http://www.wordle.net/thumb/wrdl/2927792/The_Dream_Keeper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ordle.net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ordle.net/thumb/wrdl/2927792/The_Dream_Keeper" TargetMode="External"/></Relationships>
</file>

<file path=ppt/slides/_rels/slide14.xml.rels><?xml version="1.0" encoding="UTF-8" standalone="yes"?>
<Relationships xmlns="http://schemas.openxmlformats.org/package/2006/relationships"><Relationship Id="rId11" Type="http://schemas.openxmlformats.org/officeDocument/2006/relationships/hyperlink" Target="http://bloomsinger.wordpress.com/" TargetMode="External"/><Relationship Id="rId1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ordle.net" TargetMode="External"/><Relationship Id="rId3" Type="http://schemas.openxmlformats.org/officeDocument/2006/relationships/hyperlink" Target="https://docs.google.com/document/d/1Zly0H4hEfQEc_LUjRzcmReSdSsQzlwAqZc7r9zjAFP4/edit?hl=en" TargetMode="External"/><Relationship Id="rId4" Type="http://schemas.openxmlformats.org/officeDocument/2006/relationships/hyperlink" Target="https://docs.google.com/document/d/1_igfm4LIHemo-XH0XpFvcGohb7Z09y70cd_JoZxv2Fo/edit?hl=en" TargetMode="External"/><Relationship Id="rId5" Type="http://schemas.openxmlformats.org/officeDocument/2006/relationships/hyperlink" Target="http://bloomsinger.wordpress.com/2010/12/29/infusing-wordles-for-cross-curricular-projects-in-the-music-classroom" TargetMode="External"/><Relationship Id="rId6" Type="http://schemas.openxmlformats.org/officeDocument/2006/relationships/hyperlink" Target="http://musingswiki.wikispaces.com/Web+2.0+and+Cloud+Apps" TargetMode="External"/><Relationship Id="rId7" Type="http://schemas.openxmlformats.org/officeDocument/2006/relationships/image" Target="../media/image10.jpeg"/><Relationship Id="rId8" Type="http://schemas.openxmlformats.org/officeDocument/2006/relationships/hyperlink" Target="http://www.wordle.net/show/wrdl/2927792/The_Dream_Keeper" TargetMode="External"/><Relationship Id="rId9" Type="http://schemas.openxmlformats.org/officeDocument/2006/relationships/image" Target="../media/image11.jpeg"/><Relationship Id="rId10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11" Type="http://schemas.openxmlformats.org/officeDocument/2006/relationships/hyperlink" Target="http://www.tagxedo.com" TargetMode="External"/><Relationship Id="rId12" Type="http://schemas.openxmlformats.org/officeDocument/2006/relationships/hyperlink" Target="http://www.abcya.com/word_clouds.htm" TargetMode="External"/><Relationship Id="rId13" Type="http://schemas.openxmlformats.org/officeDocument/2006/relationships/hyperlink" Target="http://worditout.com" TargetMode="External"/><Relationship Id="rId1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ordle.net" TargetMode="External"/><Relationship Id="rId3" Type="http://schemas.openxmlformats.org/officeDocument/2006/relationships/hyperlink" Target="http://en.wikipedia.org/wiki/A_picture_is_worth_a_thousand_words" TargetMode="External"/><Relationship Id="rId4" Type="http://schemas.openxmlformats.org/officeDocument/2006/relationships/hyperlink" Target="http://www.ascd.org/research-a-topic/21st-century-skills-resources.aspx" TargetMode="External"/><Relationship Id="rId5" Type="http://schemas.openxmlformats.org/officeDocument/2006/relationships/hyperlink" Target="http://www.p21.org" TargetMode="External"/><Relationship Id="rId6" Type="http://schemas.openxmlformats.org/officeDocument/2006/relationships/hyperlink" Target="http://en.wikipedia.org/wiki/Web_2.0" TargetMode="External"/><Relationship Id="rId7" Type="http://schemas.openxmlformats.org/officeDocument/2006/relationships/hyperlink" Target="http://en.wikipedia.org/wiki/Cloud_computing" TargetMode="External"/><Relationship Id="rId8" Type="http://schemas.openxmlformats.org/officeDocument/2006/relationships/hyperlink" Target="http://www.webopedia.com/TERM/C/cloud_app.html" TargetMode="External"/><Relationship Id="rId9" Type="http://schemas.openxmlformats.org/officeDocument/2006/relationships/hyperlink" Target="http://www.microsoft.com/en-us/cloud/tools-resources.aspx?CR_CC=200010704&amp;WT.srch=1&amp;WT.mc_id=9085B8A0-05BC-4268-93ED-A40E05E22519&amp;CR_SCC=200010704" TargetMode="External"/><Relationship Id="rId10" Type="http://schemas.openxmlformats.org/officeDocument/2006/relationships/hyperlink" Target="http://en.wikipedia.org/wiki/Tag_cloud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Delicious_(website" TargetMode="External"/><Relationship Id="rId4" Type="http://schemas.openxmlformats.org/officeDocument/2006/relationships/hyperlink" Target="http://www.delicious.com" TargetMode="External"/><Relationship Id="rId5" Type="http://schemas.openxmlformats.org/officeDocument/2006/relationships/hyperlink" Target="http://www.diigo.com" TargetMode="External"/><Relationship Id="rId6" Type="http://schemas.openxmlformats.org/officeDocument/2006/relationships/hyperlink" Target="http://html-color-codes.com" TargetMode="External"/><Relationship Id="rId7" Type="http://schemas.openxmlformats.org/officeDocument/2006/relationships/hyperlink" Target="http://www.visibone.com" TargetMode="External"/><Relationship Id="rId8" Type="http://schemas.openxmlformats.org/officeDocument/2006/relationships/hyperlink" Target="http://wiki.answers.com/Q/What_does_embed_code_mean" TargetMode="External"/><Relationship Id="rId9" Type="http://schemas.openxmlformats.org/officeDocument/2006/relationships/hyperlink" Target="http://en.wikipedia.org/wiki/RSS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Social_bookmarki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A_picture_is_worth_a_thousand_words" TargetMode="External"/><Relationship Id="rId4" Type="http://schemas.openxmlformats.org/officeDocument/2006/relationships/hyperlink" Target="http://www.wordle.net/show/wrdl/2932092/21st_Century_Learning_Wordle" TargetMode="External"/><Relationship Id="rId5" Type="http://schemas.openxmlformats.org/officeDocument/2006/relationships/hyperlink" Target="http://www.wordle.net" TargetMode="External"/><Relationship Id="rId6" Type="http://schemas.openxmlformats.org/officeDocument/2006/relationships/hyperlink" Target="http://prezi.com/tpzxrvdgv5s_/21st-century-learning" TargetMode="External"/><Relationship Id="rId7" Type="http://schemas.openxmlformats.org/officeDocument/2006/relationships/hyperlink" Target="http://www.wordle.net/show/wrdl/2932092/21_st%20Century%20_Learning_Wordle" TargetMode="External"/><Relationship Id="rId8" Type="http://schemas.openxmlformats.org/officeDocument/2006/relationships/image" Target="../media/image7.jpeg"/><Relationship Id="rId9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ikipedia.org/" TargetMode="External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hyperlink" Target="http://eduscapes.com/sessions/digital/digital1.htm" TargetMode="External"/><Relationship Id="rId12" Type="http://schemas.openxmlformats.org/officeDocument/2006/relationships/hyperlink" Target="http://smarttech.com/us/Solutions/Education+Solutions/Products+for+education/Interactive+whiteboards+and+displays/SMART+Board+interactive+whiteboards" TargetMode="External"/><Relationship Id="rId13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Visual_literacy%20http:/" TargetMode="External"/><Relationship Id="rId3" Type="http://schemas.openxmlformats.org/officeDocument/2006/relationships/hyperlink" Target="http://en.wikipedia.org/wiki/Visual_Learning" TargetMode="External"/><Relationship Id="rId4" Type="http://schemas.openxmlformats.org/officeDocument/2006/relationships/hyperlink" Target="http://en.wikipedia.org/wiki/Visual_literacy" TargetMode="External"/><Relationship Id="rId5" Type="http://schemas.openxmlformats.org/officeDocument/2006/relationships/hyperlink" Target="http://en.wikipedia.org/wiki/A_picture_is_worth_a_thousand_words" TargetMode="External"/><Relationship Id="rId6" Type="http://schemas.openxmlformats.org/officeDocument/2006/relationships/hyperlink" Target="http://www.phschool.com/eteach/social_studies/2003_05/essay.html" TargetMode="External"/><Relationship Id="rId7" Type="http://schemas.openxmlformats.org/officeDocument/2006/relationships/hyperlink" Target="http://en.wikipedia.org/wiki/Visual_learning" TargetMode="External"/><Relationship Id="rId8" Type="http://schemas.openxmlformats.org/officeDocument/2006/relationships/hyperlink" Target="http://www.visual-literacy.org" TargetMode="External"/><Relationship Id="rId9" Type="http://schemas.openxmlformats.org/officeDocument/2006/relationships/hyperlink" Target="http://www.ivla.org" TargetMode="External"/><Relationship Id="rId10" Type="http://schemas.openxmlformats.org/officeDocument/2006/relationships/hyperlink" Target="http://www.visual-literacy.org/periodic_table/periodic_table.html" TargetMode="Externa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.gif"/><Relationship Id="rId1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Web_2.0" TargetMode="External"/><Relationship Id="rId3" Type="http://schemas.openxmlformats.org/officeDocument/2006/relationships/hyperlink" Target="http://prezi.com/tpzxrvdgv5s_/21st-century-learning/" TargetMode="External"/><Relationship Id="rId4" Type="http://schemas.openxmlformats.org/officeDocument/2006/relationships/hyperlink" Target="http://prezi.com/" TargetMode="External"/><Relationship Id="rId5" Type="http://schemas.openxmlformats.org/officeDocument/2006/relationships/hyperlink" Target="http://en.wikipedia.org/wiki/Cloud_computing" TargetMode="External"/><Relationship Id="rId6" Type="http://schemas.openxmlformats.org/officeDocument/2006/relationships/hyperlink" Target="http://www.wordle.net" TargetMode="External"/><Relationship Id="rId7" Type="http://schemas.openxmlformats.org/officeDocument/2006/relationships/hyperlink" Target="http://en.wikipedia.org/wiki/RSS" TargetMode="External"/><Relationship Id="rId8" Type="http://schemas.openxmlformats.org/officeDocument/2006/relationships/hyperlink" Target="http://en.wikipedia.org/wiki/Social_bookmarking" TargetMode="External"/><Relationship Id="rId9" Type="http://schemas.openxmlformats.org/officeDocument/2006/relationships/hyperlink" Target="http://www.delicious.com" TargetMode="External"/><Relationship Id="rId10" Type="http://schemas.openxmlformats.org/officeDocument/2006/relationships/hyperlink" Target="http://www.diigo.co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rdle.net/" TargetMode="External"/><Relationship Id="rId4" Type="http://schemas.openxmlformats.org/officeDocument/2006/relationships/hyperlink" Target="http://www.visibone.com" TargetMode="External"/><Relationship Id="rId5" Type="http://schemas.openxmlformats.org/officeDocument/2006/relationships/hyperlink" Target="http://html-color-codes.com" TargetMode="External"/><Relationship Id="rId6" Type="http://schemas.openxmlformats.org/officeDocument/2006/relationships/hyperlink" Target="http://en.wikipedia.org/wiki/Social_bookmarking" TargetMode="External"/><Relationship Id="rId7" Type="http://schemas.openxmlformats.org/officeDocument/2006/relationships/hyperlink" Target="http://www.delicious.com/" TargetMode="External"/><Relationship Id="rId8" Type="http://schemas.openxmlformats.org/officeDocument/2006/relationships/hyperlink" Target="http://www.diigo.com" TargetMode="External"/><Relationship Id="rId9" Type="http://schemas.openxmlformats.org/officeDocument/2006/relationships/hyperlink" Target="http://www.wordle.net/gallery" TargetMode="External"/><Relationship Id="rId10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ordle.net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rdle.net" TargetMode="External"/><Relationship Id="rId4" Type="http://schemas.openxmlformats.org/officeDocument/2006/relationships/hyperlink" Target="http://www.tagxedo.com/" TargetMode="External"/><Relationship Id="rId5" Type="http://schemas.openxmlformats.org/officeDocument/2006/relationships/hyperlink" Target="http://www.abcya.com/word_clouds.htm" TargetMode="External"/><Relationship Id="rId6" Type="http://schemas.openxmlformats.org/officeDocument/2006/relationships/hyperlink" Target="http://worditout.com/" TargetMode="External"/><Relationship Id="rId7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Tag_cloud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rdle.net" TargetMode="External"/><Relationship Id="rId4" Type="http://schemas.openxmlformats.org/officeDocument/2006/relationships/hyperlink" Target="http://www.wordle.net/show/wrdl/2959167/Infusing_Wordles_For_Cross-Curricular_Projects_In_The_Music_Classroom_Wordle" TargetMode="External"/><Relationship Id="rId5" Type="http://schemas.openxmlformats.org/officeDocument/2006/relationships/image" Target="../media/image4.jpe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ordle.net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ordle.net/gallery" TargetMode="External"/><Relationship Id="rId3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 descr="we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13238" y="2178050"/>
            <a:ext cx="998537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4" descr="infusedarrowtransparent.jpeg"/>
          <p:cNvPicPr>
            <a:picLocks noChangeAspect="1"/>
          </p:cNvPicPr>
          <p:nvPr/>
        </p:nvPicPr>
        <p:blipFill>
          <a:blip r:embed="rId4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55900" y="2076450"/>
            <a:ext cx="42068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5">
            <a:hlinkClick r:id="rId5"/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96A099"/>
              </a:clrFrom>
              <a:clrTo>
                <a:srgbClr val="96A09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13300" y="4330700"/>
            <a:ext cx="1651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6">
            <a:hlinkClick r:id="rId7"/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5048250"/>
            <a:ext cx="16637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Title 1"/>
          <p:cNvSpPr>
            <a:spLocks/>
          </p:cNvSpPr>
          <p:nvPr/>
        </p:nvSpPr>
        <p:spPr bwMode="auto">
          <a:xfrm>
            <a:off x="427038" y="495300"/>
            <a:ext cx="77724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500" i="1">
                <a:latin typeface="Calibri" pitchFamily="34" charset="0"/>
              </a:rPr>
              <a:t/>
            </a:r>
            <a:br>
              <a:rPr lang="en-US" sz="2500" i="1">
                <a:latin typeface="Calibri" pitchFamily="34" charset="0"/>
              </a:rPr>
            </a:br>
            <a:r>
              <a:rPr lang="en-US" sz="2500" i="1">
                <a:latin typeface="Calibri" pitchFamily="34" charset="0"/>
              </a:rPr>
              <a:t/>
            </a:r>
            <a:br>
              <a:rPr lang="en-US" sz="2500" i="1">
                <a:latin typeface="Calibri" pitchFamily="34" charset="0"/>
              </a:rPr>
            </a:br>
            <a:r>
              <a:rPr lang="en-US" sz="2500" i="1">
                <a:latin typeface="Calibri" pitchFamily="34" charset="0"/>
              </a:rPr>
              <a:t/>
            </a:r>
            <a:br>
              <a:rPr lang="en-US" sz="2500" i="1">
                <a:latin typeface="Calibri" pitchFamily="34" charset="0"/>
              </a:rPr>
            </a:br>
            <a:r>
              <a:rPr lang="en-US" sz="2500" i="1">
                <a:latin typeface="Calibri" pitchFamily="34" charset="0"/>
              </a:rPr>
              <a:t/>
            </a:r>
            <a:br>
              <a:rPr lang="en-US" sz="2500" i="1">
                <a:latin typeface="Calibri" pitchFamily="34" charset="0"/>
              </a:rPr>
            </a:br>
            <a:r>
              <a:rPr lang="en-US" sz="2500" i="1">
                <a:latin typeface="Calibri" pitchFamily="34" charset="0"/>
              </a:rPr>
              <a:t/>
            </a:r>
            <a:br>
              <a:rPr lang="en-US" sz="2500" i="1">
                <a:latin typeface="Calibri" pitchFamily="34" charset="0"/>
              </a:rPr>
            </a:br>
            <a:r>
              <a:rPr lang="en-US" sz="2500" i="1">
                <a:latin typeface="Calibri" pitchFamily="34" charset="0"/>
              </a:rPr>
              <a:t/>
            </a:r>
            <a:br>
              <a:rPr lang="en-US" sz="2500" i="1">
                <a:latin typeface="Calibri" pitchFamily="34" charset="0"/>
              </a:rPr>
            </a:br>
            <a:r>
              <a:rPr lang="en-US" sz="2500" i="1">
                <a:latin typeface="Calibri" pitchFamily="34" charset="0"/>
              </a:rPr>
              <a:t/>
            </a:r>
            <a:br>
              <a:rPr lang="en-US" sz="2500" i="1">
                <a:latin typeface="Calibri" pitchFamily="34" charset="0"/>
              </a:rPr>
            </a:br>
            <a:r>
              <a:rPr lang="en-US" sz="2500" b="1" i="1">
                <a:latin typeface="Calibri" pitchFamily="34" charset="0"/>
              </a:rPr>
              <a:t>Infusing               s</a:t>
            </a:r>
            <a:br>
              <a:rPr lang="en-US" sz="2500" b="1" i="1">
                <a:latin typeface="Calibri" pitchFamily="34" charset="0"/>
              </a:rPr>
            </a:br>
            <a:r>
              <a:rPr lang="en-US" sz="2500" b="1" i="1">
                <a:solidFill>
                  <a:srgbClr val="000000"/>
                </a:solidFill>
                <a:latin typeface="Calibri" pitchFamily="34" charset="0"/>
              </a:rPr>
              <a:t>For Cross-Curricular Projects </a:t>
            </a:r>
            <a:br>
              <a:rPr lang="en-US" sz="2500" b="1" i="1">
                <a:solidFill>
                  <a:srgbClr val="000000"/>
                </a:solidFill>
                <a:latin typeface="Calibri" pitchFamily="34" charset="0"/>
              </a:rPr>
            </a:br>
            <a:r>
              <a:rPr lang="en-US" sz="2500" b="1" i="1">
                <a:solidFill>
                  <a:srgbClr val="000000"/>
                </a:solidFill>
                <a:latin typeface="Calibri" pitchFamily="34" charset="0"/>
              </a:rPr>
              <a:t>In The Music </a:t>
            </a:r>
            <a:r>
              <a:rPr lang="en-US" sz="2500" b="1" i="1">
                <a:latin typeface="Calibri" pitchFamily="34" charset="0"/>
              </a:rPr>
              <a:t>Classroom</a:t>
            </a:r>
            <a:r>
              <a:rPr lang="en-US" sz="2500" i="1">
                <a:latin typeface="Calibri" pitchFamily="34" charset="0"/>
              </a:rPr>
              <a:t/>
            </a:r>
            <a:br>
              <a:rPr lang="en-US" sz="2500" i="1">
                <a:latin typeface="Calibri" pitchFamily="34" charset="0"/>
              </a:rPr>
            </a:br>
            <a:r>
              <a:rPr lang="en-US" sz="2500" i="1">
                <a:latin typeface="Calibri" pitchFamily="34" charset="0"/>
              </a:rPr>
              <a:t/>
            </a:r>
            <a:br>
              <a:rPr lang="en-US" sz="2500" i="1">
                <a:latin typeface="Calibri" pitchFamily="34" charset="0"/>
              </a:rPr>
            </a:br>
            <a:r>
              <a:rPr lang="en-US">
                <a:latin typeface="Calibri" pitchFamily="34" charset="0"/>
                <a:ea typeface="Chalkduster"/>
                <a:cs typeface="Chalkduster"/>
              </a:rPr>
              <a:t>Wendy Bloom</a:t>
            </a:r>
            <a:br>
              <a:rPr lang="en-US">
                <a:latin typeface="Calibri" pitchFamily="34" charset="0"/>
                <a:ea typeface="Chalkduster"/>
                <a:cs typeface="Chalkduster"/>
              </a:rPr>
            </a:br>
            <a:r>
              <a:rPr lang="en-US" sz="1000">
                <a:latin typeface="Calibri" pitchFamily="34" charset="0"/>
                <a:ea typeface="Chalkduster"/>
                <a:cs typeface="Chalkduster"/>
                <a:hlinkClick r:id="rId9"/>
              </a:rPr>
              <a:t>Wendy.Bloom@fwcs.k12.in.us</a:t>
            </a:r>
            <a:r>
              <a:rPr lang="en-US" sz="1000">
                <a:latin typeface="Calibri" pitchFamily="34" charset="0"/>
                <a:ea typeface="Chalkduster"/>
                <a:cs typeface="Chalkduster"/>
              </a:rPr>
              <a:t>         </a:t>
            </a:r>
            <a:br>
              <a:rPr lang="en-US" sz="1000">
                <a:latin typeface="Calibri" pitchFamily="34" charset="0"/>
                <a:ea typeface="Chalkduster"/>
                <a:cs typeface="Chalkduster"/>
              </a:rPr>
            </a:br>
            <a:r>
              <a:rPr lang="en-US">
                <a:latin typeface="Calibri" pitchFamily="34" charset="0"/>
                <a:ea typeface="Chalkduster"/>
                <a:cs typeface="Chalkduster"/>
              </a:rPr>
              <a:t/>
            </a:r>
            <a:br>
              <a:rPr lang="en-US">
                <a:latin typeface="Calibri" pitchFamily="34" charset="0"/>
                <a:ea typeface="Chalkduster"/>
                <a:cs typeface="Chalkduster"/>
              </a:rPr>
            </a:br>
            <a:r>
              <a:rPr lang="en-US">
                <a:latin typeface="Calibri" pitchFamily="34" charset="0"/>
                <a:ea typeface="Chalkduster"/>
                <a:cs typeface="Chalkduster"/>
              </a:rPr>
              <a:t>Blog Site:</a:t>
            </a:r>
            <a:r>
              <a:rPr lang="en-US">
                <a:solidFill>
                  <a:srgbClr val="7F7F7F"/>
                </a:solidFill>
                <a:latin typeface="Calibri" pitchFamily="34" charset="0"/>
                <a:ea typeface="Chalkduster"/>
                <a:cs typeface="Chalkduster"/>
              </a:rPr>
              <a:t> </a:t>
            </a:r>
            <a:r>
              <a:rPr lang="en-US" b="1">
                <a:solidFill>
                  <a:srgbClr val="7F7F7F"/>
                </a:solidFill>
                <a:latin typeface="Calibri" pitchFamily="34" charset="0"/>
                <a:ea typeface="Chalkduster"/>
                <a:cs typeface="Chalkduster"/>
              </a:rPr>
              <a:t>  </a:t>
            </a:r>
            <a:r>
              <a:rPr lang="en-US" b="1">
                <a:latin typeface="Calibri" pitchFamily="34" charset="0"/>
                <a:ea typeface="Chalkduster"/>
                <a:cs typeface="Chalkduster"/>
              </a:rPr>
              <a:t/>
            </a:r>
            <a:br>
              <a:rPr lang="en-US" b="1">
                <a:latin typeface="Calibri" pitchFamily="34" charset="0"/>
                <a:ea typeface="Chalkduster"/>
                <a:cs typeface="Chalkduster"/>
              </a:rPr>
            </a:br>
            <a:r>
              <a:rPr lang="en-US" sz="1000">
                <a:latin typeface="Calibri" pitchFamily="34" charset="0"/>
                <a:ea typeface="Chalkduster"/>
                <a:cs typeface="Chalkduster"/>
                <a:hlinkClick r:id="rId10"/>
              </a:rPr>
              <a:t>http://bloomsinger.wordpress.com</a:t>
            </a:r>
            <a:r>
              <a:rPr lang="en-US" sz="1000">
                <a:latin typeface="Calibri" pitchFamily="34" charset="0"/>
                <a:ea typeface="Chalkduster"/>
                <a:cs typeface="Chalkduster"/>
              </a:rPr>
              <a:t>             </a:t>
            </a:r>
            <a:br>
              <a:rPr lang="en-US" sz="1000">
                <a:latin typeface="Calibri" pitchFamily="34" charset="0"/>
                <a:ea typeface="Chalkduster"/>
                <a:cs typeface="Chalkduster"/>
              </a:rPr>
            </a:br>
            <a:r>
              <a:rPr lang="en-US">
                <a:latin typeface="Calibri" pitchFamily="34" charset="0"/>
                <a:ea typeface="Chalkduster"/>
                <a:cs typeface="Chalkduster"/>
              </a:rPr>
              <a:t/>
            </a:r>
            <a:br>
              <a:rPr lang="en-US">
                <a:latin typeface="Calibri" pitchFamily="34" charset="0"/>
                <a:ea typeface="Chalkduster"/>
                <a:cs typeface="Chalkduster"/>
              </a:rPr>
            </a:br>
            <a:r>
              <a:rPr lang="en-US">
                <a:solidFill>
                  <a:srgbClr val="000000"/>
                </a:solidFill>
                <a:latin typeface="Calibri" pitchFamily="34" charset="0"/>
                <a:ea typeface="Chalkduster"/>
                <a:cs typeface="Chalkduster"/>
              </a:rPr>
              <a:t>Wiki: </a:t>
            </a:r>
            <a:r>
              <a:rPr lang="en-US" b="1">
                <a:latin typeface="Calibri" pitchFamily="34" charset="0"/>
                <a:ea typeface="Chalkduster"/>
                <a:cs typeface="Chalkduster"/>
              </a:rPr>
              <a:t/>
            </a:r>
            <a:br>
              <a:rPr lang="en-US" b="1">
                <a:latin typeface="Calibri" pitchFamily="34" charset="0"/>
                <a:ea typeface="Chalkduster"/>
                <a:cs typeface="Chalkduster"/>
              </a:rPr>
            </a:br>
            <a:r>
              <a:rPr lang="en-US" sz="1000">
                <a:latin typeface="Calibri" pitchFamily="34" charset="0"/>
                <a:ea typeface="Chalkduster"/>
                <a:cs typeface="Chalkduster"/>
                <a:hlinkClick r:id="rId11"/>
              </a:rPr>
              <a:t>http://musingswiki.wikispaces.com </a:t>
            </a:r>
            <a:r>
              <a:rPr lang="en-US" sz="1000" i="1">
                <a:latin typeface="Calibri" pitchFamily="34" charset="0"/>
              </a:rPr>
              <a:t/>
            </a:r>
            <a:br>
              <a:rPr lang="en-US" sz="1000" i="1">
                <a:latin typeface="Calibri" pitchFamily="34" charset="0"/>
              </a:rPr>
            </a:br>
            <a:r>
              <a:rPr lang="en-US" sz="4000" i="1">
                <a:latin typeface="Calibri" pitchFamily="34" charset="0"/>
              </a:rPr>
              <a:t/>
            </a:r>
            <a:br>
              <a:rPr lang="en-US" sz="4000" i="1">
                <a:latin typeface="Calibri" pitchFamily="34" charset="0"/>
              </a:rPr>
            </a:br>
            <a:r>
              <a:rPr lang="en-US" sz="4000">
                <a:latin typeface="Calibri" pitchFamily="34" charset="0"/>
              </a:rPr>
              <a:t/>
            </a:r>
            <a:br>
              <a:rPr lang="en-US" sz="4000">
                <a:latin typeface="Calibri" pitchFamily="34" charset="0"/>
              </a:rPr>
            </a:br>
            <a:endParaRPr lang="en-US" sz="40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Content Placeholder 2"/>
          <p:cNvSpPr>
            <a:spLocks noGrp="1"/>
          </p:cNvSpPr>
          <p:nvPr>
            <p:ph idx="1"/>
          </p:nvPr>
        </p:nvSpPr>
        <p:spPr>
          <a:xfrm>
            <a:off x="457200" y="411163"/>
            <a:ext cx="8229600" cy="60547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1400" i="1" smtClean="0"/>
              <a:t>Practice</a:t>
            </a:r>
            <a:endParaRPr lang="en-US" sz="1400" smtClean="0"/>
          </a:p>
          <a:p>
            <a:pPr eaLnBrk="1" hangingPunct="1">
              <a:buFont typeface="Arial" charset="0"/>
              <a:buNone/>
            </a:pPr>
            <a:r>
              <a:rPr lang="en-US" sz="1400" smtClean="0"/>
              <a:t> </a:t>
            </a:r>
          </a:p>
          <a:p>
            <a:pPr eaLnBrk="1" hangingPunct="1"/>
            <a:r>
              <a:rPr lang="en-US" sz="1400" smtClean="0"/>
              <a:t>Propel </a:t>
            </a:r>
            <a:r>
              <a:rPr lang="en-US" sz="1400" i="1" smtClean="0"/>
              <a:t>critical thinking</a:t>
            </a:r>
            <a:r>
              <a:rPr lang="en-US" sz="1400" smtClean="0"/>
              <a:t> into </a:t>
            </a:r>
            <a:r>
              <a:rPr lang="en-US" sz="1400" i="1" smtClean="0"/>
              <a:t>synthesis</a:t>
            </a:r>
            <a:r>
              <a:rPr lang="en-US" sz="1400" smtClean="0"/>
              <a:t> by offering a format for </a:t>
            </a:r>
            <a:r>
              <a:rPr lang="en-US" sz="1400" i="1" smtClean="0"/>
              <a:t>manipulating newly learned information</a:t>
            </a:r>
            <a:r>
              <a:rPr lang="en-US" sz="1400" smtClean="0"/>
              <a:t> </a:t>
            </a:r>
            <a:r>
              <a:rPr lang="en-US" sz="1400" i="1" smtClean="0"/>
              <a:t>in rehearsal </a:t>
            </a:r>
            <a:r>
              <a:rPr lang="en-US" sz="1400" smtClean="0"/>
              <a:t>(</a:t>
            </a:r>
            <a:r>
              <a:rPr lang="en-US" sz="1400" i="1" smtClean="0"/>
              <a:t>rote </a:t>
            </a:r>
            <a:r>
              <a:rPr lang="en-US" sz="1400" smtClean="0"/>
              <a:t>and </a:t>
            </a:r>
            <a:r>
              <a:rPr lang="en-US" sz="1400" i="1" smtClean="0"/>
              <a:t>elaborative), guided practice</a:t>
            </a:r>
            <a:r>
              <a:rPr lang="en-US" sz="1400" smtClean="0"/>
              <a:t>, and </a:t>
            </a:r>
            <a:r>
              <a:rPr lang="en-US" sz="1400" i="1" smtClean="0"/>
              <a:t>review</a:t>
            </a:r>
            <a:r>
              <a:rPr lang="en-US" sz="1400" smtClean="0"/>
              <a:t>.</a:t>
            </a:r>
          </a:p>
          <a:p>
            <a:pPr eaLnBrk="1" hangingPunct="1">
              <a:buFont typeface="Arial" charset="0"/>
              <a:buNone/>
            </a:pPr>
            <a:r>
              <a:rPr lang="en-US" sz="1400" smtClean="0"/>
              <a:t> </a:t>
            </a:r>
          </a:p>
          <a:p>
            <a:pPr eaLnBrk="1" hangingPunct="1"/>
            <a:r>
              <a:rPr lang="en-US" sz="1400" smtClean="0"/>
              <a:t>Connect learning </a:t>
            </a:r>
            <a:r>
              <a:rPr lang="en-US" sz="1400" i="1" smtClean="0"/>
              <a:t>across the curriculum</a:t>
            </a:r>
            <a:r>
              <a:rPr lang="en-US" sz="1400" smtClean="0"/>
              <a:t> to various </a:t>
            </a:r>
            <a:r>
              <a:rPr lang="en-US" sz="1400" i="1" smtClean="0"/>
              <a:t>content areas</a:t>
            </a:r>
            <a:r>
              <a:rPr lang="en-US" sz="1400" smtClean="0"/>
              <a:t> and accelerate </a:t>
            </a:r>
            <a:r>
              <a:rPr lang="en-US" sz="1400" i="1" smtClean="0"/>
              <a:t>information literacy</a:t>
            </a:r>
            <a:r>
              <a:rPr lang="en-US" sz="1400" smtClean="0"/>
              <a:t>.</a:t>
            </a:r>
          </a:p>
          <a:p>
            <a:pPr eaLnBrk="1" hangingPunct="1">
              <a:buFont typeface="Arial" charset="0"/>
              <a:buNone/>
            </a:pPr>
            <a:r>
              <a:rPr lang="en-US" sz="1400" smtClean="0"/>
              <a:t> </a:t>
            </a:r>
          </a:p>
          <a:p>
            <a:pPr eaLnBrk="1" hangingPunct="1"/>
            <a:r>
              <a:rPr lang="en-US" sz="1400" smtClean="0"/>
              <a:t>Integrate (the written and spoken word) as the </a:t>
            </a:r>
            <a:r>
              <a:rPr lang="en-US" sz="1400" i="1" smtClean="0"/>
              <a:t>framework</a:t>
            </a:r>
            <a:r>
              <a:rPr lang="en-US" sz="1400" smtClean="0"/>
              <a:t> for music and movement activities (</a:t>
            </a:r>
            <a:r>
              <a:rPr lang="en-US" sz="1400" i="1" smtClean="0"/>
              <a:t>Orff</a:t>
            </a:r>
            <a:r>
              <a:rPr lang="en-US" sz="1400" smtClean="0"/>
              <a:t> methodology).</a:t>
            </a:r>
          </a:p>
          <a:p>
            <a:pPr eaLnBrk="1" hangingPunct="1">
              <a:buFont typeface="Arial" charset="0"/>
              <a:buNone/>
            </a:pPr>
            <a:r>
              <a:rPr lang="en-US" sz="1400" smtClean="0"/>
              <a:t> </a:t>
            </a:r>
          </a:p>
          <a:p>
            <a:pPr eaLnBrk="1" hangingPunct="1"/>
            <a:r>
              <a:rPr lang="en-US" sz="1400" smtClean="0"/>
              <a:t>Inspire </a:t>
            </a:r>
            <a:r>
              <a:rPr lang="en-US" sz="1400" i="1" smtClean="0"/>
              <a:t>creativity</a:t>
            </a:r>
            <a:r>
              <a:rPr lang="en-US" sz="1400" smtClean="0"/>
              <a:t>, </a:t>
            </a:r>
            <a:r>
              <a:rPr lang="en-US" sz="1400" i="1" smtClean="0"/>
              <a:t>re-creation</a:t>
            </a:r>
            <a:r>
              <a:rPr lang="en-US" sz="1400" smtClean="0"/>
              <a:t>, and </a:t>
            </a:r>
            <a:r>
              <a:rPr lang="en-US" sz="1400" i="1" smtClean="0"/>
              <a:t>composition</a:t>
            </a:r>
            <a:r>
              <a:rPr lang="en-US" sz="1400" smtClean="0"/>
              <a:t> in music and other content areas (with </a:t>
            </a:r>
            <a:r>
              <a:rPr lang="en-US" sz="1400" i="1" smtClean="0">
                <a:hlinkClick r:id="rId2"/>
              </a:rPr>
              <a:t>Wordles</a:t>
            </a:r>
            <a:r>
              <a:rPr lang="en-US" sz="1400" i="1" smtClean="0"/>
              <a:t> </a:t>
            </a:r>
            <a:r>
              <a:rPr lang="en-US" sz="1400" smtClean="0"/>
              <a:t> serving as </a:t>
            </a:r>
            <a:r>
              <a:rPr lang="en-US" sz="1400" i="1" smtClean="0"/>
              <a:t>prompts</a:t>
            </a:r>
            <a:r>
              <a:rPr lang="en-US" sz="1400" smtClean="0"/>
              <a:t> or </a:t>
            </a:r>
            <a:r>
              <a:rPr lang="en-US" sz="1400" i="1" smtClean="0"/>
              <a:t>student end products</a:t>
            </a:r>
            <a:r>
              <a:rPr lang="en-US" sz="1400" smtClean="0"/>
              <a:t>).</a:t>
            </a:r>
          </a:p>
          <a:p>
            <a:pPr eaLnBrk="1" hangingPunct="1">
              <a:buFont typeface="Arial" charset="0"/>
              <a:buNone/>
            </a:pPr>
            <a:r>
              <a:rPr lang="en-US" sz="1400" smtClean="0"/>
              <a:t> </a:t>
            </a:r>
          </a:p>
          <a:p>
            <a:pPr eaLnBrk="1" hangingPunct="1"/>
            <a:r>
              <a:rPr lang="en-US" sz="1400" smtClean="0"/>
              <a:t>Cultivate </a:t>
            </a:r>
            <a:r>
              <a:rPr lang="en-US" sz="1400" i="1" smtClean="0"/>
              <a:t>connectivity</a:t>
            </a:r>
            <a:r>
              <a:rPr lang="en-US" sz="1400" smtClean="0"/>
              <a:t>, </a:t>
            </a:r>
            <a:r>
              <a:rPr lang="en-US" sz="1400" i="1" smtClean="0"/>
              <a:t>collaborative learning</a:t>
            </a:r>
            <a:r>
              <a:rPr lang="en-US" sz="1400" smtClean="0"/>
              <a:t>, and </a:t>
            </a:r>
            <a:r>
              <a:rPr lang="en-US" sz="1400" i="1" smtClean="0"/>
              <a:t>innovation</a:t>
            </a:r>
            <a:r>
              <a:rPr lang="en-US" sz="1400" smtClean="0"/>
              <a:t>.</a:t>
            </a:r>
          </a:p>
          <a:p>
            <a:pPr eaLnBrk="1" hangingPunct="1"/>
            <a:endParaRPr lang="en-US" sz="1400" smtClean="0"/>
          </a:p>
          <a:p>
            <a:pPr eaLnBrk="1" hangingPunct="1">
              <a:buFont typeface="Arial" charset="0"/>
              <a:buNone/>
            </a:pPr>
            <a:r>
              <a:rPr lang="en-US" sz="1400" i="1" smtClean="0"/>
              <a:t>Assess</a:t>
            </a:r>
            <a:endParaRPr lang="en-US" sz="1400" smtClean="0"/>
          </a:p>
          <a:p>
            <a:pPr eaLnBrk="1" hangingPunct="1">
              <a:buFont typeface="Arial" charset="0"/>
              <a:buNone/>
            </a:pPr>
            <a:r>
              <a:rPr lang="en-US" sz="1400" smtClean="0"/>
              <a:t> </a:t>
            </a:r>
          </a:p>
          <a:p>
            <a:pPr eaLnBrk="1" hangingPunct="1"/>
            <a:r>
              <a:rPr lang="en-US" sz="1400" smtClean="0"/>
              <a:t>Drive </a:t>
            </a:r>
            <a:r>
              <a:rPr lang="en-US" sz="1400" i="1" smtClean="0"/>
              <a:t>formative</a:t>
            </a:r>
            <a:r>
              <a:rPr lang="en-US" sz="1400" smtClean="0"/>
              <a:t> and </a:t>
            </a:r>
            <a:r>
              <a:rPr lang="en-US" sz="1400" i="1" smtClean="0"/>
              <a:t>summative assessments</a:t>
            </a:r>
            <a:r>
              <a:rPr lang="en-US" sz="1400" smtClean="0"/>
              <a:t>.</a:t>
            </a:r>
          </a:p>
          <a:p>
            <a:pPr eaLnBrk="1" hangingPunct="1">
              <a:buFont typeface="Arial" charset="0"/>
              <a:buNone/>
            </a:pPr>
            <a:r>
              <a:rPr lang="en-US" sz="1400" smtClean="0"/>
              <a:t> </a:t>
            </a:r>
          </a:p>
          <a:p>
            <a:pPr eaLnBrk="1" hangingPunct="1"/>
            <a:r>
              <a:rPr lang="en-US" sz="1400" smtClean="0"/>
              <a:t>Steer </a:t>
            </a:r>
            <a:r>
              <a:rPr lang="en-US" sz="1400" i="1" smtClean="0"/>
              <a:t>summary</a:t>
            </a:r>
            <a:r>
              <a:rPr lang="en-US" sz="1400" smtClean="0"/>
              <a:t>, </a:t>
            </a:r>
            <a:r>
              <a:rPr lang="en-US" sz="1400" i="1" smtClean="0"/>
              <a:t>journaling</a:t>
            </a:r>
            <a:r>
              <a:rPr lang="en-US" sz="1400" smtClean="0"/>
              <a:t>, </a:t>
            </a:r>
            <a:r>
              <a:rPr lang="en-US" sz="1400" i="1" smtClean="0"/>
              <a:t>reflective analysis</a:t>
            </a:r>
            <a:r>
              <a:rPr lang="en-US" sz="1400" smtClean="0"/>
              <a:t>, </a:t>
            </a:r>
            <a:r>
              <a:rPr lang="en-US" sz="1400" i="1" smtClean="0"/>
              <a:t>closure</a:t>
            </a:r>
            <a:r>
              <a:rPr lang="en-US" sz="1400" smtClean="0"/>
              <a:t>, and </a:t>
            </a:r>
            <a:r>
              <a:rPr lang="en-US" sz="1400" i="1" smtClean="0"/>
              <a:t>follow-up</a:t>
            </a:r>
            <a:r>
              <a:rPr lang="en-US" sz="1400" smtClean="0"/>
              <a:t> activities.</a:t>
            </a:r>
          </a:p>
          <a:p>
            <a:pPr eaLnBrk="1" hangingPunct="1">
              <a:buFont typeface="Arial" charset="0"/>
              <a:buNone/>
            </a:pPr>
            <a:endParaRPr lang="en-US" sz="1400" smtClean="0"/>
          </a:p>
          <a:p>
            <a:pPr eaLnBrk="1" hangingPunct="1"/>
            <a:endParaRPr lang="en-US" sz="1400" smtClean="0"/>
          </a:p>
          <a:p>
            <a:pPr eaLnBrk="1" hangingPunct="1">
              <a:buFont typeface="Arial" charset="0"/>
              <a:buNone/>
            </a:pPr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Content Placeholder 2"/>
          <p:cNvSpPr>
            <a:spLocks noGrp="1"/>
          </p:cNvSpPr>
          <p:nvPr>
            <p:ph idx="1"/>
          </p:nvPr>
        </p:nvSpPr>
        <p:spPr>
          <a:xfrm>
            <a:off x="457200" y="371475"/>
            <a:ext cx="8229600" cy="60674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1800" smtClean="0"/>
              <a:t>Here’s an example of utilizing a </a:t>
            </a:r>
            <a:r>
              <a:rPr lang="en-US" sz="1800" i="1" u="sng" smtClean="0">
                <a:hlinkClick r:id="rId2"/>
              </a:rPr>
              <a:t>Wordle</a:t>
            </a:r>
            <a:r>
              <a:rPr lang="en-US" sz="1800" smtClean="0"/>
              <a:t> for a cross-curricular project in music: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1800" i="1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1800" i="1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1800" i="1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1800" i="1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1800" i="1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1800" i="1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1800" i="1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1800" i="1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1800" i="1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1800" i="1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1800" i="1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1800" i="1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1800" i="1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1800" i="1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1800" i="1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1800" i="1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1400" i="1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1400" i="1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1400" i="1" smtClean="0"/>
              <a:t>The Dream Keeper Project</a:t>
            </a:r>
            <a:r>
              <a:rPr lang="en-US" sz="1400" smtClean="0"/>
              <a:t> </a:t>
            </a:r>
            <a:r>
              <a:rPr lang="en-US" sz="1400" i="1" u="sng" smtClean="0">
                <a:hlinkClick r:id="rId3"/>
              </a:rPr>
              <a:t>Wordle</a:t>
            </a:r>
            <a:r>
              <a:rPr lang="en-US" sz="1400" i="1" smtClean="0"/>
              <a:t> </a:t>
            </a:r>
            <a:r>
              <a:rPr lang="en-US" sz="1400" smtClean="0"/>
              <a:t>: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1000" u="sng" smtClean="0">
                <a:hlinkClick r:id="rId4"/>
              </a:rPr>
              <a:t>http://www.wordle.net/show/wrdl/2927792/The_Dream_Keeper</a:t>
            </a:r>
            <a:r>
              <a:rPr lang="en-US" sz="1000" smtClean="0"/>
              <a:t> </a:t>
            </a:r>
            <a:endParaRPr lang="en-US" sz="1000" i="1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1800" smtClean="0"/>
          </a:p>
        </p:txBody>
      </p:sp>
      <p:pic>
        <p:nvPicPr>
          <p:cNvPr id="23554" name="Picture 3" descr="The Dream Keeper Wordle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985838"/>
            <a:ext cx="7229475" cy="472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4" descr="infusedarrowtransparent.jpeg"/>
          <p:cNvPicPr>
            <a:picLocks noChangeAspect="1"/>
          </p:cNvPicPr>
          <p:nvPr/>
        </p:nvPicPr>
        <p:blipFill>
          <a:blip r:embed="rId6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8425" y="387350"/>
            <a:ext cx="358775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0838"/>
            <a:ext cx="8229600" cy="6130925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7200" dirty="0" smtClean="0"/>
              <a:t>In an ongoing project entitled, </a:t>
            </a:r>
            <a:r>
              <a:rPr lang="en-US" sz="7200" i="1" dirty="0" smtClean="0"/>
              <a:t>The Dream Keeper </a:t>
            </a:r>
            <a:r>
              <a:rPr lang="en-US" sz="7200" dirty="0" smtClean="0"/>
              <a:t>(in conjunction with Dr. Martin 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7200" dirty="0" smtClean="0"/>
              <a:t>Luther King Day on January 17), the Haley Elementary School Fifth Grade students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7200" dirty="0" smtClean="0"/>
              <a:t>interacted with the following </a:t>
            </a:r>
            <a:r>
              <a:rPr lang="en-US" sz="7200" i="1" u="sng" dirty="0" smtClean="0">
                <a:hlinkClick r:id="rId2"/>
              </a:rPr>
              <a:t>Wordle</a:t>
            </a:r>
            <a:r>
              <a:rPr lang="en-US" sz="7200" i="1" dirty="0" smtClean="0"/>
              <a:t> </a:t>
            </a:r>
            <a:r>
              <a:rPr lang="en-US" sz="7200" i="1" u="sng" dirty="0" smtClean="0">
                <a:hlinkClick r:id="rId3"/>
              </a:rPr>
              <a:t>word cloud</a:t>
            </a:r>
            <a:r>
              <a:rPr lang="en-US" sz="7200" i="1" dirty="0" smtClean="0"/>
              <a:t> </a:t>
            </a:r>
            <a:r>
              <a:rPr lang="en-US" sz="7200" dirty="0" smtClean="0"/>
              <a:t>created from the words of three jazz 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7200" dirty="0" smtClean="0"/>
              <a:t>poems by Langston Hughes,</a:t>
            </a:r>
            <a:r>
              <a:rPr lang="en-US" sz="7200" i="1" dirty="0" smtClean="0"/>
              <a:t> The Dream Keeper, Dreams, and Dream Dust</a:t>
            </a:r>
            <a:r>
              <a:rPr lang="en-US" sz="7200" dirty="0" smtClean="0"/>
              <a:t> from the 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7200" dirty="0" smtClean="0"/>
              <a:t>book, </a:t>
            </a:r>
            <a:r>
              <a:rPr lang="en-US" sz="7200" i="1" dirty="0" smtClean="0"/>
              <a:t>The Dream Keeper and Other Poems</a:t>
            </a:r>
            <a:r>
              <a:rPr lang="en-US" sz="7200" dirty="0" smtClean="0"/>
              <a:t> (Langston Hughes, illustrated by Brian 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7200" dirty="0" smtClean="0"/>
              <a:t>Pinkney, </a:t>
            </a:r>
            <a:r>
              <a:rPr lang="en-US" sz="7200" i="1" dirty="0" smtClean="0"/>
              <a:t>New York: Alfred A. Knopf, (The Estate of Langston Hughes), 1994). </a:t>
            </a:r>
            <a:endParaRPr lang="en-US" sz="7200" dirty="0" smtClean="0"/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7200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7200" i="1" dirty="0" smtClean="0"/>
              <a:t>The Dream Keeper</a:t>
            </a:r>
            <a:r>
              <a:rPr lang="en-US" sz="7200" dirty="0" smtClean="0"/>
              <a:t> Project Description: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5538" dirty="0" smtClean="0"/>
              <a:t> </a:t>
            </a:r>
          </a:p>
          <a:p>
            <a:pPr marL="914400" indent="-91440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5600" dirty="0" smtClean="0"/>
              <a:t>1.    Students will perform and record (with a digital recorder) improvised and canonic readings of the Langston </a:t>
            </a:r>
          </a:p>
          <a:p>
            <a:pPr marL="914400" indent="-91440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5200" dirty="0" smtClean="0"/>
              <a:t>        Hughes jazz poems (preceded by improvised chantings of the words in </a:t>
            </a:r>
            <a:r>
              <a:rPr lang="en-US" sz="5200" i="1" dirty="0" smtClean="0"/>
              <a:t>The Dream Keeper</a:t>
            </a:r>
            <a:r>
              <a:rPr lang="en-US" sz="5200" dirty="0" smtClean="0"/>
              <a:t> </a:t>
            </a:r>
            <a:r>
              <a:rPr lang="en-US" sz="5200" b="1" i="1" dirty="0" smtClean="0">
                <a:hlinkClick r:id="rId4"/>
              </a:rPr>
              <a:t>Wordle</a:t>
            </a:r>
            <a:r>
              <a:rPr lang="en-US" sz="5200" dirty="0" smtClean="0"/>
              <a:t> </a:t>
            </a:r>
            <a:r>
              <a:rPr lang="en-US" sz="5200" i="1" dirty="0" smtClean="0"/>
              <a:t>to enter into the </a:t>
            </a:r>
          </a:p>
          <a:p>
            <a:pPr marL="914400" indent="-91440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5200" i="1" dirty="0" smtClean="0"/>
              <a:t>        context of improvisation)</a:t>
            </a:r>
            <a:r>
              <a:rPr lang="en-US" sz="5200" dirty="0" smtClean="0"/>
              <a:t> accompanied by improvised </a:t>
            </a:r>
            <a:r>
              <a:rPr lang="en-US" sz="5200" i="1" dirty="0" smtClean="0"/>
              <a:t>Dream Keeper</a:t>
            </a:r>
            <a:r>
              <a:rPr lang="en-US" sz="5200" dirty="0" smtClean="0"/>
              <a:t> motives on pitched percussion </a:t>
            </a:r>
            <a:r>
              <a:rPr lang="en-US" sz="5200" i="1" dirty="0" smtClean="0"/>
              <a:t>Orff</a:t>
            </a:r>
            <a:r>
              <a:rPr lang="en-US" sz="5200" dirty="0" smtClean="0"/>
              <a:t> </a:t>
            </a:r>
          </a:p>
          <a:p>
            <a:pPr marL="914400" indent="-91440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5200" dirty="0" smtClean="0"/>
              <a:t>        instruments (metallophones and glockenspiels).</a:t>
            </a:r>
          </a:p>
          <a:p>
            <a:pPr marL="914400" indent="-91440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sz="5200" dirty="0" smtClean="0"/>
          </a:p>
          <a:p>
            <a:pPr marL="914400" indent="-91440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5200" dirty="0" smtClean="0"/>
              <a:t>2.    They will sing 3 </a:t>
            </a:r>
            <a:r>
              <a:rPr lang="en-US" sz="5200" i="1" dirty="0" smtClean="0"/>
              <a:t>Dream Ostinatos</a:t>
            </a:r>
            <a:r>
              <a:rPr lang="en-US" sz="5200" dirty="0" smtClean="0"/>
              <a:t>, accompanied by an improvised </a:t>
            </a:r>
            <a:r>
              <a:rPr lang="en-US" sz="5200" i="1" dirty="0" smtClean="0"/>
              <a:t>Dream Keeper</a:t>
            </a:r>
            <a:r>
              <a:rPr lang="en-US" sz="5200" dirty="0" smtClean="0"/>
              <a:t> jazz accompaniment using </a:t>
            </a:r>
          </a:p>
          <a:p>
            <a:pPr marL="914400" indent="-91440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5200" i="1" dirty="0" smtClean="0"/>
              <a:t>       Orff</a:t>
            </a:r>
            <a:r>
              <a:rPr lang="en-US" sz="5200" dirty="0" smtClean="0"/>
              <a:t> instruments and unpitched percussion (teacher created Orff arrangement), then, perform the combined </a:t>
            </a:r>
          </a:p>
          <a:p>
            <a:pPr marL="914400" indent="-91440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5200" dirty="0" smtClean="0"/>
              <a:t>       creative elements in rondo form.</a:t>
            </a:r>
          </a:p>
          <a:p>
            <a:pPr marL="914400" indent="-91440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sz="5200" dirty="0" smtClean="0"/>
          </a:p>
          <a:p>
            <a:pPr marL="914400" indent="-91440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5200" dirty="0" smtClean="0"/>
              <a:t>3.    They will create </a:t>
            </a:r>
            <a:r>
              <a:rPr lang="en-US" sz="5200" i="1" dirty="0" smtClean="0"/>
              <a:t>Dream Cloud</a:t>
            </a:r>
            <a:r>
              <a:rPr lang="en-US" sz="5200" dirty="0" smtClean="0"/>
              <a:t> visuals (by writing on </a:t>
            </a:r>
            <a:r>
              <a:rPr lang="en-US" sz="5200" i="1" dirty="0" smtClean="0"/>
              <a:t>Dream Clouds</a:t>
            </a:r>
            <a:r>
              <a:rPr lang="en-US" sz="5200" dirty="0" smtClean="0"/>
              <a:t> on their class’s </a:t>
            </a:r>
            <a:r>
              <a:rPr lang="en-US" sz="5200" i="1" dirty="0" smtClean="0"/>
              <a:t>The Dream Keeper Project</a:t>
            </a:r>
            <a:r>
              <a:rPr lang="en-US" sz="5200" dirty="0" smtClean="0"/>
              <a:t> </a:t>
            </a:r>
          </a:p>
          <a:p>
            <a:pPr marL="914400" indent="-91440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5200" i="1" dirty="0" smtClean="0"/>
              <a:t>       SMART Notebook file</a:t>
            </a:r>
            <a:r>
              <a:rPr lang="en-US" sz="5200" dirty="0" smtClean="0"/>
              <a:t> page) about their own dreams and aspirations (by answering leading questions derived from </a:t>
            </a:r>
          </a:p>
          <a:p>
            <a:pPr marL="914400" indent="-91440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5200" dirty="0" smtClean="0"/>
              <a:t>       the words in </a:t>
            </a:r>
            <a:r>
              <a:rPr lang="en-US" sz="5200" i="1" dirty="0" smtClean="0"/>
              <a:t>The Dream Keeper</a:t>
            </a:r>
            <a:r>
              <a:rPr lang="en-US" sz="5200" dirty="0" smtClean="0"/>
              <a:t> </a:t>
            </a:r>
            <a:r>
              <a:rPr lang="en-US" sz="5200" b="1" i="1" dirty="0" smtClean="0">
                <a:hlinkClick r:id="rId4"/>
              </a:rPr>
              <a:t>Wordle</a:t>
            </a:r>
            <a:r>
              <a:rPr lang="en-US" sz="5200" dirty="0" smtClean="0"/>
              <a:t> and cultural arts information web sites about Langston Hughes,</a:t>
            </a:r>
            <a:r>
              <a:rPr lang="en-US" sz="5200" i="1" dirty="0" smtClean="0"/>
              <a:t> then, write</a:t>
            </a:r>
          </a:p>
          <a:p>
            <a:pPr marL="914400" indent="-91440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5200" i="1" dirty="0" smtClean="0"/>
              <a:t>       reflections </a:t>
            </a:r>
            <a:r>
              <a:rPr lang="en-US" sz="5200" dirty="0" smtClean="0"/>
              <a:t>(</a:t>
            </a:r>
            <a:r>
              <a:rPr lang="en-US" sz="5200" i="1" dirty="0" smtClean="0"/>
              <a:t>narrative writings</a:t>
            </a:r>
            <a:r>
              <a:rPr lang="en-US" sz="5200" dirty="0" smtClean="0"/>
              <a:t>)</a:t>
            </a:r>
            <a:r>
              <a:rPr lang="en-US" sz="5200" i="1" dirty="0" smtClean="0"/>
              <a:t> about their Dream Clouds</a:t>
            </a:r>
            <a:r>
              <a:rPr lang="en-US" sz="5200" dirty="0" smtClean="0"/>
              <a:t> (using a </a:t>
            </a:r>
            <a:r>
              <a:rPr lang="en-US" sz="5200" i="1" dirty="0" smtClean="0"/>
              <a:t>Dream Cloud</a:t>
            </a:r>
            <a:r>
              <a:rPr lang="en-US" sz="5200" dirty="0" smtClean="0"/>
              <a:t> prompt template) in comments </a:t>
            </a:r>
          </a:p>
          <a:p>
            <a:pPr marL="914400" indent="-914400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5200" dirty="0" smtClean="0"/>
              <a:t>       posted to the </a:t>
            </a:r>
            <a:r>
              <a:rPr lang="en-US" sz="5200" i="1" dirty="0" smtClean="0"/>
              <a:t>Haley Musicbloggers Weblog </a:t>
            </a:r>
            <a:r>
              <a:rPr lang="en-US" sz="5200" dirty="0" smtClean="0"/>
              <a:t>(as “Music Buddies” in the Haley Music Technology Lab).</a:t>
            </a:r>
          </a:p>
          <a:p>
            <a:pPr marL="914400" indent="-91440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sz="5538" dirty="0" smtClean="0"/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5538" dirty="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Content Placeholder 2"/>
          <p:cNvSpPr>
            <a:spLocks noGrp="1"/>
          </p:cNvSpPr>
          <p:nvPr>
            <p:ph idx="1"/>
          </p:nvPr>
        </p:nvSpPr>
        <p:spPr>
          <a:xfrm>
            <a:off x="457200" y="360363"/>
            <a:ext cx="8229600" cy="61309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4.    They will create </a:t>
            </a:r>
            <a:r>
              <a:rPr lang="en-US" sz="1400" i="1" smtClean="0"/>
              <a:t>Dreamers</a:t>
            </a:r>
            <a:r>
              <a:rPr lang="en-US" sz="1400" smtClean="0"/>
              <a:t> dance improvisations to portray both the words from the poems in </a:t>
            </a:r>
            <a:r>
              <a:rPr lang="en-US" sz="1400" i="1" smtClean="0"/>
              <a:t>The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i="1" smtClean="0"/>
              <a:t>       Dream Keeper</a:t>
            </a:r>
            <a:r>
              <a:rPr lang="en-US" sz="1400" smtClean="0"/>
              <a:t> </a:t>
            </a:r>
            <a:r>
              <a:rPr lang="en-US" sz="1400" b="1" i="1" smtClean="0">
                <a:hlinkClick r:id="rId2"/>
              </a:rPr>
              <a:t>Wordle</a:t>
            </a:r>
            <a:r>
              <a:rPr lang="en-US" sz="1400" smtClean="0"/>
              <a:t> and their own </a:t>
            </a:r>
            <a:r>
              <a:rPr lang="en-US" sz="1400" i="1" smtClean="0"/>
              <a:t>Dream Cloud</a:t>
            </a:r>
            <a:r>
              <a:rPr lang="en-US" sz="1400" smtClean="0"/>
              <a:t> visuals.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 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5.    They will create their own notated jazz </a:t>
            </a:r>
            <a:r>
              <a:rPr lang="en-US" sz="1400" i="1" smtClean="0"/>
              <a:t>Dream Keeper</a:t>
            </a:r>
            <a:r>
              <a:rPr lang="en-US" sz="1400" smtClean="0"/>
              <a:t> compositions (using a teacher created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        template).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 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6.    They will creatively communicate a performance which will include all of the creative elements of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        the project both during an all-school assembly and in a videoconference collaborating with students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        from a partner school.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 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7.    They will storyboard and videotape the presentation using </a:t>
            </a:r>
            <a:r>
              <a:rPr lang="en-US" sz="1400" i="1" smtClean="0"/>
              <a:t>Flip </a:t>
            </a:r>
            <a:r>
              <a:rPr lang="en-US" sz="1400" smtClean="0"/>
              <a:t>video cameras, edit the video in </a:t>
            </a:r>
            <a:r>
              <a:rPr lang="en-US" sz="1400" i="1" smtClean="0"/>
              <a:t>iMovie</a:t>
            </a:r>
            <a:r>
              <a:rPr lang="en-US" sz="1400" smtClean="0"/>
              <a:t>,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        then, will post the edited video of the presentation is posted to </a:t>
            </a:r>
            <a:r>
              <a:rPr lang="en-US" sz="1400" i="1" smtClean="0"/>
              <a:t>SchoolTube</a:t>
            </a:r>
            <a:r>
              <a:rPr lang="en-US" sz="1400" smtClean="0"/>
              <a:t>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 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8.    They will critique their performance of </a:t>
            </a:r>
            <a:r>
              <a:rPr lang="en-US" sz="1400" i="1" smtClean="0"/>
              <a:t>The Dream Keeper </a:t>
            </a:r>
            <a:r>
              <a:rPr lang="en-US" sz="1400" smtClean="0"/>
              <a:t>Project by posting comments (using the </a:t>
            </a:r>
            <a:r>
              <a:rPr lang="en-US" sz="1400" i="1" smtClean="0"/>
              <a:t>The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i="1" smtClean="0"/>
              <a:t>        Dream Keeper Project Critique</a:t>
            </a:r>
            <a:r>
              <a:rPr lang="en-US" sz="1400" smtClean="0"/>
              <a:t> template) in comments posted to the </a:t>
            </a:r>
            <a:r>
              <a:rPr lang="en-US" sz="1400" i="1" smtClean="0"/>
              <a:t>Haley Musicbloggers Weblog. </a:t>
            </a:r>
            <a:endParaRPr lang="en-US" sz="1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 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9.     Students will collaborate in varying creative roles in the completion of the project: </a:t>
            </a:r>
            <a:r>
              <a:rPr lang="en-US" sz="1400" i="1" smtClean="0"/>
              <a:t>Readers</a:t>
            </a:r>
            <a:r>
              <a:rPr lang="en-US" sz="1400" smtClean="0"/>
              <a:t> (poetry), </a:t>
            </a:r>
            <a:r>
              <a:rPr lang="en-US" sz="1400" i="1" smtClean="0"/>
              <a:t>Singers </a:t>
            </a:r>
            <a:r>
              <a:rPr lang="en-US" sz="1400" smtClean="0"/>
              <a:t>(ostinatos), </a:t>
            </a:r>
            <a:r>
              <a:rPr lang="en-US" sz="1400" i="1" smtClean="0"/>
              <a:t>Writers </a:t>
            </a:r>
            <a:r>
              <a:rPr lang="en-US" sz="1400" smtClean="0"/>
              <a:t>(</a:t>
            </a:r>
            <a:r>
              <a:rPr lang="en-US" sz="1400" i="1" smtClean="0"/>
              <a:t>Dream Clouds</a:t>
            </a:r>
            <a:r>
              <a:rPr lang="en-US" sz="1400" smtClean="0"/>
              <a:t> on </a:t>
            </a:r>
            <a:r>
              <a:rPr lang="en-US" sz="1400" i="1" smtClean="0"/>
              <a:t>SMART Board</a:t>
            </a:r>
            <a:r>
              <a:rPr lang="en-US" sz="1400" smtClean="0"/>
              <a:t> and </a:t>
            </a:r>
            <a:r>
              <a:rPr lang="en-US" sz="1400" i="1" smtClean="0"/>
              <a:t>Haley Musicbloggers Weblog</a:t>
            </a:r>
            <a:r>
              <a:rPr lang="en-US" sz="1400" smtClean="0"/>
              <a:t>), </a:t>
            </a:r>
            <a:r>
              <a:rPr lang="en-US" sz="1400" i="1" smtClean="0"/>
              <a:t>Researchers </a:t>
            </a:r>
            <a:r>
              <a:rPr lang="en-US" sz="1400" smtClean="0"/>
              <a:t>(Langston Hughes) </a:t>
            </a:r>
            <a:r>
              <a:rPr lang="en-US" sz="1400" i="1" smtClean="0"/>
              <a:t>Players </a:t>
            </a:r>
            <a:r>
              <a:rPr lang="en-US" sz="1400" smtClean="0"/>
              <a:t>(</a:t>
            </a:r>
            <a:r>
              <a:rPr lang="en-US" sz="1400" i="1" smtClean="0"/>
              <a:t>The Dream Keeper</a:t>
            </a:r>
            <a:r>
              <a:rPr lang="en-US" sz="1400" smtClean="0"/>
              <a:t> Orff arrangement and jazz improvisation), </a:t>
            </a:r>
            <a:r>
              <a:rPr lang="en-US" sz="1400" i="1" smtClean="0"/>
              <a:t>Dancers</a:t>
            </a:r>
            <a:r>
              <a:rPr lang="en-US" sz="1400" smtClean="0"/>
              <a:t> (</a:t>
            </a:r>
            <a:r>
              <a:rPr lang="en-US" sz="1400" i="1" smtClean="0"/>
              <a:t>Dreamers</a:t>
            </a:r>
            <a:r>
              <a:rPr lang="en-US" sz="1400" smtClean="0"/>
              <a:t> dance improvisations), </a:t>
            </a:r>
            <a:r>
              <a:rPr lang="en-US" sz="1400" i="1" smtClean="0"/>
              <a:t>Artists </a:t>
            </a:r>
            <a:r>
              <a:rPr lang="en-US" sz="1400" smtClean="0"/>
              <a:t>(Scratch </a:t>
            </a:r>
            <a:r>
              <a:rPr lang="en-US" sz="1400" i="1" smtClean="0"/>
              <a:t>Dream Clouds</a:t>
            </a:r>
            <a:r>
              <a:rPr lang="en-US" sz="1400" smtClean="0"/>
              <a:t>), </a:t>
            </a:r>
            <a:r>
              <a:rPr lang="en-US" sz="1400" i="1" smtClean="0"/>
              <a:t>Composers</a:t>
            </a:r>
            <a:r>
              <a:rPr lang="en-US" sz="1400" smtClean="0"/>
              <a:t> (notated </a:t>
            </a:r>
            <a:r>
              <a:rPr lang="en-US" sz="1400" i="1" smtClean="0"/>
              <a:t>Dream Keeper</a:t>
            </a:r>
            <a:r>
              <a:rPr lang="en-US" sz="1400" smtClean="0"/>
              <a:t> improvisations), </a:t>
            </a:r>
            <a:r>
              <a:rPr lang="en-US" sz="1400" i="1" smtClean="0"/>
              <a:t>Conductor, Technicians</a:t>
            </a:r>
            <a:r>
              <a:rPr lang="en-US" sz="1400" smtClean="0"/>
              <a:t> (</a:t>
            </a:r>
            <a:r>
              <a:rPr lang="en-US" sz="1400" i="1" smtClean="0"/>
              <a:t>Smart Board</a:t>
            </a:r>
            <a:r>
              <a:rPr lang="en-US" sz="1400" smtClean="0"/>
              <a:t> files, digital recorder, music technology workstations, </a:t>
            </a:r>
            <a:r>
              <a:rPr lang="en-US" sz="1400" i="1" smtClean="0"/>
              <a:t>Tandberg Machine</a:t>
            </a:r>
            <a:r>
              <a:rPr lang="en-US" sz="1400" smtClean="0"/>
              <a:t>), and </a:t>
            </a:r>
            <a:r>
              <a:rPr lang="en-US" sz="1400" i="1" smtClean="0"/>
              <a:t>Videographers </a:t>
            </a:r>
            <a:r>
              <a:rPr lang="en-US" sz="1400" smtClean="0"/>
              <a:t>(</a:t>
            </a:r>
            <a:r>
              <a:rPr lang="en-US" sz="1400" i="1" smtClean="0"/>
              <a:t>Flip cams</a:t>
            </a:r>
            <a:r>
              <a:rPr lang="en-US" sz="1400" smtClean="0"/>
              <a:t>), Critics (</a:t>
            </a:r>
            <a:r>
              <a:rPr lang="en-US" sz="1400" i="1" smtClean="0"/>
              <a:t>The Dream Keeper Project Critique</a:t>
            </a:r>
            <a:r>
              <a:rPr lang="en-US" sz="1400" smtClean="0"/>
              <a:t> template).</a:t>
            </a:r>
            <a:r>
              <a:rPr lang="en-US" sz="1400" i="1" smtClean="0"/>
              <a:t> </a:t>
            </a:r>
            <a:endParaRPr lang="en-US" sz="1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 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10.   During the course of the project the students will review the criteria included in the </a:t>
            </a:r>
            <a:r>
              <a:rPr lang="en-US" sz="1400" i="1" smtClean="0"/>
              <a:t>Music Project Collaboration Rubric</a:t>
            </a:r>
            <a:r>
              <a:rPr lang="en-US" sz="1400" smtClean="0"/>
              <a:t> and utilize the </a:t>
            </a:r>
            <a:r>
              <a:rPr lang="en-US" sz="1400" i="1" smtClean="0"/>
              <a:t>Music Project Collaboration Checklist</a:t>
            </a:r>
            <a:r>
              <a:rPr lang="en-US" sz="1400" smtClean="0"/>
              <a:t> as they collaborate as “Music Buddies” in varying roles in the completion of the project.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Content Placeholder 2"/>
          <p:cNvSpPr>
            <a:spLocks noGrp="1"/>
          </p:cNvSpPr>
          <p:nvPr>
            <p:ph idx="1"/>
          </p:nvPr>
        </p:nvSpPr>
        <p:spPr>
          <a:xfrm>
            <a:off x="457200" y="379413"/>
            <a:ext cx="8229600" cy="604678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1800" dirty="0" smtClean="0"/>
              <a:t> You can access the</a:t>
            </a:r>
            <a:r>
              <a:rPr lang="en-US" sz="1800" i="1" dirty="0" smtClean="0"/>
              <a:t> Dream Keeper Project</a:t>
            </a:r>
            <a:r>
              <a:rPr lang="en-US" sz="1800" b="1" i="1" dirty="0" smtClean="0"/>
              <a:t> </a:t>
            </a:r>
            <a:r>
              <a:rPr lang="en-US" sz="1800" i="1" u="sng" dirty="0" smtClean="0">
                <a:hlinkClick r:id="rId2"/>
              </a:rPr>
              <a:t>Wordle</a:t>
            </a:r>
            <a:r>
              <a:rPr lang="en-US" sz="1800" dirty="0" smtClean="0"/>
              <a:t> by clicking the thumbnail below:</a:t>
            </a:r>
          </a:p>
          <a:p>
            <a:pPr eaLnBrk="1" hangingPunct="1">
              <a:buFont typeface="Arial" charset="0"/>
              <a:buNone/>
            </a:pPr>
            <a:endParaRPr lang="en-US" sz="1800" dirty="0" smtClean="0"/>
          </a:p>
          <a:p>
            <a:pPr eaLnBrk="1" hangingPunct="1">
              <a:buFont typeface="Arial" charset="0"/>
              <a:buNone/>
            </a:pPr>
            <a:endParaRPr lang="en-US" sz="1800" dirty="0" smtClean="0"/>
          </a:p>
          <a:p>
            <a:pPr eaLnBrk="1" hangingPunct="1">
              <a:buFont typeface="Arial" charset="0"/>
              <a:buNone/>
            </a:pPr>
            <a:endParaRPr lang="en-US" sz="1800" dirty="0" smtClean="0"/>
          </a:p>
          <a:p>
            <a:pPr eaLnBrk="1" hangingPunct="1">
              <a:buFont typeface="Arial" charset="0"/>
              <a:buNone/>
            </a:pPr>
            <a:endParaRPr lang="en-US" sz="1800" dirty="0" smtClean="0"/>
          </a:p>
          <a:p>
            <a:pPr eaLnBrk="1" hangingPunct="1">
              <a:buFont typeface="Arial" charset="0"/>
              <a:buNone/>
            </a:pPr>
            <a:endParaRPr lang="en-US" sz="1800" dirty="0" smtClean="0"/>
          </a:p>
          <a:p>
            <a:pPr eaLnBrk="1" hangingPunct="1">
              <a:buFont typeface="Arial" charset="0"/>
              <a:buNone/>
            </a:pPr>
            <a:r>
              <a:rPr lang="en-US" sz="1800" dirty="0" smtClean="0"/>
              <a:t>You can access the </a:t>
            </a:r>
            <a:r>
              <a:rPr lang="en-US" sz="1800" i="1" u="sng" dirty="0" smtClean="0">
                <a:hlinkClick r:id="rId3"/>
              </a:rPr>
              <a:t>Infusing Wordles For Cross-Curricular Projects In The Music</a:t>
            </a:r>
          </a:p>
          <a:p>
            <a:pPr eaLnBrk="1" hangingPunct="1">
              <a:buNone/>
            </a:pPr>
            <a:r>
              <a:rPr lang="en-US" sz="1800" i="1" u="sng" dirty="0" smtClean="0">
                <a:hlinkClick r:id="rId3"/>
              </a:rPr>
              <a:t>Classroom</a:t>
            </a:r>
            <a:r>
              <a:rPr lang="en-US" sz="1800" dirty="0" smtClean="0">
                <a:hlinkClick r:id="rId3"/>
              </a:rPr>
              <a:t> </a:t>
            </a:r>
            <a:r>
              <a:rPr lang="en-US" sz="1800" dirty="0" smtClean="0"/>
              <a:t>handout (Google doc) at</a:t>
            </a:r>
            <a:r>
              <a:rPr lang="en-US" sz="1800" dirty="0" smtClean="0"/>
              <a:t>:</a:t>
            </a:r>
            <a:r>
              <a:rPr lang="en-US" sz="1800" dirty="0" smtClean="0"/>
              <a:t> </a:t>
            </a:r>
          </a:p>
          <a:p>
            <a:pPr eaLnBrk="1" hangingPunct="1">
              <a:buNone/>
            </a:pPr>
            <a:r>
              <a:rPr lang="en-US" sz="1000" dirty="0" smtClean="0">
                <a:hlinkClick r:id="rId4"/>
              </a:rPr>
              <a:t>https</a:t>
            </a:r>
            <a:r>
              <a:rPr lang="en-US" sz="1000" dirty="0" smtClean="0">
                <a:hlinkClick r:id="rId4"/>
              </a:rPr>
              <a:t>://docs.google.com/document/d/1_igfm4LIHemo-XH0XpFvcGohb7Z09y70cd_JoZxv2Fo/edit?hl=</a:t>
            </a:r>
            <a:r>
              <a:rPr lang="en-US" sz="1000" dirty="0" smtClean="0">
                <a:hlinkClick r:id="rId4"/>
              </a:rPr>
              <a:t>en</a:t>
            </a:r>
            <a:endParaRPr lang="en-US" sz="1000" dirty="0" smtClean="0"/>
          </a:p>
          <a:p>
            <a:pPr eaLnBrk="1" hangingPunct="1">
              <a:buNone/>
            </a:pPr>
            <a:endParaRPr lang="en-US" sz="1000" dirty="0" smtClean="0"/>
          </a:p>
          <a:p>
            <a:pPr eaLnBrk="1" hangingPunct="1">
              <a:buNone/>
            </a:pPr>
            <a:r>
              <a:rPr lang="en-US" sz="1000" smtClean="0"/>
              <a:t> </a:t>
            </a:r>
            <a:r>
              <a:rPr lang="en-US" sz="1800" smtClean="0"/>
              <a:t>You </a:t>
            </a:r>
            <a:r>
              <a:rPr lang="en-US" sz="1800" dirty="0" smtClean="0"/>
              <a:t>can access the </a:t>
            </a:r>
            <a:r>
              <a:rPr lang="en-US" sz="1800" i="1" u="sng" dirty="0" smtClean="0">
                <a:hlinkClick r:id="rId5"/>
              </a:rPr>
              <a:t>Infusing Wordles For Cross-Curricular Projects In The Music</a:t>
            </a:r>
          </a:p>
          <a:p>
            <a:pPr eaLnBrk="1" hangingPunct="1">
              <a:buFont typeface="Arial" charset="0"/>
              <a:buNone/>
            </a:pPr>
            <a:r>
              <a:rPr lang="en-US" sz="1800" i="1" u="sng" dirty="0" smtClean="0">
                <a:hlinkClick r:id="rId5"/>
              </a:rPr>
              <a:t>Classroom</a:t>
            </a:r>
            <a:r>
              <a:rPr lang="en-US" sz="1800" dirty="0" smtClean="0">
                <a:hlinkClick r:id="rId5"/>
              </a:rPr>
              <a:t> </a:t>
            </a:r>
            <a:r>
              <a:rPr lang="en-US" sz="1800" dirty="0" smtClean="0"/>
              <a:t>blog post at                                 .</a:t>
            </a:r>
          </a:p>
          <a:p>
            <a:pPr eaLnBrk="1" hangingPunct="1">
              <a:buFont typeface="Arial" charset="0"/>
              <a:buNone/>
            </a:pPr>
            <a:r>
              <a:rPr lang="en-US" sz="1800" dirty="0" smtClean="0"/>
              <a:t> </a:t>
            </a:r>
          </a:p>
          <a:p>
            <a:pPr eaLnBrk="1" hangingPunct="1">
              <a:buFont typeface="Arial" charset="0"/>
              <a:buNone/>
            </a:pPr>
            <a:r>
              <a:rPr lang="en-US" sz="1800" dirty="0" smtClean="0"/>
              <a:t>You can access additional resources at the</a:t>
            </a:r>
          </a:p>
          <a:p>
            <a:pPr eaLnBrk="1" hangingPunct="1">
              <a:buFont typeface="Arial" charset="0"/>
              <a:buNone/>
            </a:pPr>
            <a:r>
              <a:rPr lang="en-US" sz="1800" i="1" u="sng" dirty="0" smtClean="0">
                <a:hlinkClick r:id="rId6"/>
              </a:rPr>
              <a:t>Infusing Wordles For Cross-Curricular Projects In The Music Classroom</a:t>
            </a:r>
            <a:r>
              <a:rPr lang="en-US" sz="1800" dirty="0" smtClean="0"/>
              <a:t> section (scroll </a:t>
            </a:r>
          </a:p>
          <a:p>
            <a:pPr eaLnBrk="1" hangingPunct="1">
              <a:buFont typeface="Arial" charset="0"/>
              <a:buNone/>
            </a:pPr>
            <a:r>
              <a:rPr lang="en-US" sz="1800" dirty="0" smtClean="0"/>
              <a:t>down) at the </a:t>
            </a:r>
            <a:r>
              <a:rPr lang="en-US" sz="1800" i="1" u="sng" dirty="0" smtClean="0">
                <a:hlinkClick r:id="rId6"/>
              </a:rPr>
              <a:t>Web 2.0 and Cloud Apps</a:t>
            </a:r>
            <a:r>
              <a:rPr lang="en-US" sz="1800" dirty="0" smtClean="0">
                <a:hlinkClick r:id="rId6"/>
              </a:rPr>
              <a:t> </a:t>
            </a:r>
            <a:r>
              <a:rPr lang="en-US" sz="1800" dirty="0" smtClean="0"/>
              <a:t>page at the                         .  </a:t>
            </a:r>
          </a:p>
          <a:p>
            <a:pPr eaLnBrk="1" hangingPunct="1">
              <a:buFont typeface="Arial" charset="0"/>
              <a:buNone/>
            </a:pPr>
            <a:endParaRPr lang="en-US" sz="1800" dirty="0" smtClean="0"/>
          </a:p>
          <a:p>
            <a:pPr eaLnBrk="1" hangingPunct="1">
              <a:buFont typeface="Arial" charset="0"/>
              <a:buNone/>
            </a:pPr>
            <a:r>
              <a:rPr lang="en-US" sz="1800" dirty="0" smtClean="0"/>
              <a:t>     </a:t>
            </a:r>
          </a:p>
          <a:p>
            <a:pPr eaLnBrk="1" hangingPunct="1">
              <a:buFont typeface="Arial" charset="0"/>
              <a:buNone/>
            </a:pPr>
            <a:r>
              <a:rPr lang="en-US" sz="1800" i="1" dirty="0" smtClean="0"/>
              <a:t> </a:t>
            </a:r>
            <a:endParaRPr lang="en-US" sz="1800" dirty="0" smtClean="0"/>
          </a:p>
          <a:p>
            <a:pPr eaLnBrk="1" hangingPunct="1">
              <a:buFont typeface="Arial" charset="0"/>
              <a:buNone/>
            </a:pPr>
            <a:endParaRPr lang="en-US" sz="1800" dirty="0" smtClean="0"/>
          </a:p>
        </p:txBody>
      </p:sp>
      <p:pic>
        <p:nvPicPr>
          <p:cNvPr id="26627" name="Picture 4" descr="Musings Wiki Logo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81600" y="5275263"/>
            <a:ext cx="12192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5" descr="he Dream Keeper Project Wordle">
            <a:hlinkClick r:id="rId8" tooltip="&quot;The Dream Keeper Project Wordle&quot;"/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827088"/>
            <a:ext cx="2032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6" descr="infusedarrowtransparent.jpeg"/>
          <p:cNvPicPr>
            <a:picLocks noChangeAspect="1"/>
          </p:cNvPicPr>
          <p:nvPr/>
        </p:nvPicPr>
        <p:blipFill>
          <a:blip r:embed="rId10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8425" y="387350"/>
            <a:ext cx="358775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5">
            <a:hlinkClick r:id="rId11"/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96A099"/>
              </a:clrFrom>
              <a:clrTo>
                <a:srgbClr val="96A09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09863" y="3962400"/>
            <a:ext cx="1651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Content Placeholder 2"/>
          <p:cNvSpPr>
            <a:spLocks noGrp="1"/>
          </p:cNvSpPr>
          <p:nvPr>
            <p:ph idx="1"/>
          </p:nvPr>
        </p:nvSpPr>
        <p:spPr>
          <a:xfrm>
            <a:off x="457200" y="382588"/>
            <a:ext cx="8229600" cy="64754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800" i="1" smtClean="0"/>
              <a:t> </a:t>
            </a:r>
            <a:r>
              <a:rPr lang="en-US" sz="1800" b="1" i="1" smtClean="0"/>
              <a:t>Infusing </a:t>
            </a:r>
            <a:r>
              <a:rPr lang="en-US" sz="1800" b="1" i="1" u="sng" smtClean="0">
                <a:hlinkClick r:id="rId2"/>
              </a:rPr>
              <a:t>Wordles</a:t>
            </a:r>
            <a:r>
              <a:rPr lang="en-US" sz="1800" b="1" i="1" smtClean="0"/>
              <a:t> For Cross-Curricular Projects In The Music Classroom </a:t>
            </a:r>
            <a:r>
              <a:rPr lang="en-US" sz="1800" b="1" smtClean="0"/>
              <a:t>Web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800" b="1" smtClean="0"/>
              <a:t>Resources: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800" smtClean="0"/>
              <a:t> 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Visualization: </a:t>
            </a:r>
            <a:r>
              <a:rPr lang="en-US" sz="1400" u="sng" smtClean="0">
                <a:hlinkClick r:id="rId3"/>
              </a:rPr>
              <a:t>http://en.wikipedia.org/wiki/A_picture_is_worth_a_thousand_words</a:t>
            </a:r>
            <a:endParaRPr lang="en-US" sz="1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 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21</a:t>
            </a:r>
            <a:r>
              <a:rPr lang="en-US" sz="1400" baseline="30000" smtClean="0"/>
              <a:t>st</a:t>
            </a:r>
            <a:r>
              <a:rPr lang="en-US" sz="1400" smtClean="0"/>
              <a:t> Century Learning: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 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u="sng" smtClean="0">
                <a:hlinkClick r:id="rId4"/>
              </a:rPr>
              <a:t>http://www.ascd.org/research-a-topic/21st-century-skills-resources.aspx</a:t>
            </a:r>
            <a:endParaRPr lang="en-US" sz="1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u="sng" smtClean="0">
                <a:hlinkClick r:id="rId5"/>
              </a:rPr>
              <a:t>http://www.p21.org</a:t>
            </a:r>
            <a:endParaRPr lang="en-US" sz="1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 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Web 2.0: </a:t>
            </a:r>
            <a:r>
              <a:rPr lang="en-US" sz="1400" u="sng" smtClean="0">
                <a:hlinkClick r:id="rId6"/>
              </a:rPr>
              <a:t>http://en.wikipedia.org/wiki/Web_2.0</a:t>
            </a:r>
            <a:endParaRPr lang="en-US" sz="1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 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Cloud Computing: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 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u="sng" smtClean="0">
                <a:hlinkClick r:id="rId7"/>
              </a:rPr>
              <a:t>http://en.wikipedia.org/wiki/Cloud_computing</a:t>
            </a:r>
            <a:endParaRPr lang="en-US" sz="1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u="sng" smtClean="0">
                <a:hlinkClick r:id="rId8"/>
              </a:rPr>
              <a:t>http://www.webopedia.com/TERM/C/cloud_app.html</a:t>
            </a:r>
            <a:endParaRPr lang="en-US" sz="1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u="sng" smtClean="0">
                <a:hlinkClick r:id="rId9"/>
              </a:rPr>
              <a:t>http:www.microsoft.comenuscloudtoolsresources.aspxCR_CC=200010704&amp;WT.srch=1&amp;WT.mc_id=9085B8A0-0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u="sng" smtClean="0">
                <a:hlinkClick r:id="rId9"/>
              </a:rPr>
              <a:t>5BC-4268-93ED-A40E05E22519&amp;CR_SCC=200010704</a:t>
            </a:r>
            <a:endParaRPr lang="en-US" sz="1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 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Word/Tag Clouds: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 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u="sng" smtClean="0">
                <a:hlinkClick r:id="rId10"/>
              </a:rPr>
              <a:t>http://en.wikipedia.org/wiki/Tag_cloud</a:t>
            </a:r>
            <a:endParaRPr lang="en-US" sz="1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u="sng" smtClean="0">
                <a:hlinkClick r:id="rId2"/>
              </a:rPr>
              <a:t>http://www.wordle.net</a:t>
            </a:r>
            <a:endParaRPr lang="en-US" sz="1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u="sng" smtClean="0">
                <a:hlinkClick r:id="rId11"/>
              </a:rPr>
              <a:t>http://www.tagxedo.com</a:t>
            </a:r>
            <a:endParaRPr lang="en-US" sz="1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u="sng" smtClean="0">
                <a:hlinkClick r:id="rId12"/>
              </a:rPr>
              <a:t>http://www.abcya.com/word_clouds.htm</a:t>
            </a:r>
            <a:endParaRPr lang="en-US" sz="1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u="sng" smtClean="0">
                <a:hlinkClick r:id="rId13"/>
              </a:rPr>
              <a:t>http://worditout.com</a:t>
            </a:r>
            <a:endParaRPr lang="en-US" sz="1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 </a:t>
            </a:r>
          </a:p>
        </p:txBody>
      </p:sp>
      <p:pic>
        <p:nvPicPr>
          <p:cNvPr id="27650" name="Picture 3" descr="infusedarrowtransparent.jpeg"/>
          <p:cNvPicPr>
            <a:picLocks noChangeAspect="1"/>
          </p:cNvPicPr>
          <p:nvPr/>
        </p:nvPicPr>
        <p:blipFill>
          <a:blip r:embed="rId14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8425" y="387350"/>
            <a:ext cx="358775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Content Placeholder 2"/>
          <p:cNvSpPr>
            <a:spLocks noGrp="1"/>
          </p:cNvSpPr>
          <p:nvPr>
            <p:ph idx="1"/>
          </p:nvPr>
        </p:nvSpPr>
        <p:spPr>
          <a:xfrm>
            <a:off x="457200" y="474663"/>
            <a:ext cx="8229600" cy="59055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1400" smtClean="0"/>
              <a:t>Social Bookmarking Social Bookmarking Web Services:</a:t>
            </a:r>
          </a:p>
          <a:p>
            <a:pPr eaLnBrk="1" hangingPunct="1">
              <a:buFont typeface="Arial" charset="0"/>
              <a:buNone/>
            </a:pPr>
            <a:r>
              <a:rPr lang="en-US" sz="1400" smtClean="0"/>
              <a:t> </a:t>
            </a:r>
          </a:p>
          <a:p>
            <a:pPr eaLnBrk="1" hangingPunct="1">
              <a:buFont typeface="Arial" charset="0"/>
              <a:buNone/>
            </a:pPr>
            <a:r>
              <a:rPr lang="en-US" sz="1400" u="sng" smtClean="0">
                <a:hlinkClick r:id="rId2"/>
              </a:rPr>
              <a:t>http://en.wikipedia.org/wiki/Social_bookmarking</a:t>
            </a:r>
            <a:endParaRPr lang="en-US" sz="1400" smtClean="0"/>
          </a:p>
          <a:p>
            <a:pPr eaLnBrk="1" hangingPunct="1">
              <a:buFont typeface="Arial" charset="0"/>
              <a:buNone/>
            </a:pPr>
            <a:r>
              <a:rPr lang="en-US" sz="1400" u="sng" smtClean="0">
                <a:hlinkClick r:id="rId3"/>
              </a:rPr>
              <a:t>http://en.wikipedia.org/wiki/Delicious_(website</a:t>
            </a:r>
            <a:r>
              <a:rPr lang="en-US" sz="1400" smtClean="0"/>
              <a:t>)</a:t>
            </a:r>
          </a:p>
          <a:p>
            <a:pPr eaLnBrk="1" hangingPunct="1">
              <a:buFont typeface="Arial" charset="0"/>
              <a:buNone/>
            </a:pPr>
            <a:r>
              <a:rPr lang="en-US" sz="1400" u="sng" smtClean="0">
                <a:hlinkClick r:id="rId4"/>
              </a:rPr>
              <a:t>http://www.delicious.com</a:t>
            </a:r>
            <a:endParaRPr lang="en-US" sz="1400" smtClean="0"/>
          </a:p>
          <a:p>
            <a:pPr eaLnBrk="1" hangingPunct="1">
              <a:buFont typeface="Arial" charset="0"/>
              <a:buNone/>
            </a:pPr>
            <a:r>
              <a:rPr lang="en-US" sz="1400" u="sng" smtClean="0">
                <a:hlinkClick r:id="rId5"/>
              </a:rPr>
              <a:t>http://www.diigo.com</a:t>
            </a:r>
            <a:endParaRPr lang="en-US" sz="1400" smtClean="0"/>
          </a:p>
          <a:p>
            <a:pPr eaLnBrk="1" hangingPunct="1">
              <a:buFont typeface="Arial" charset="0"/>
              <a:buNone/>
            </a:pPr>
            <a:r>
              <a:rPr lang="en-US" sz="1400" smtClean="0"/>
              <a:t> </a:t>
            </a:r>
          </a:p>
          <a:p>
            <a:pPr eaLnBrk="1" hangingPunct="1">
              <a:buFont typeface="Arial" charset="0"/>
              <a:buNone/>
            </a:pPr>
            <a:r>
              <a:rPr lang="en-US" sz="1400" smtClean="0"/>
              <a:t>Web Color Chart:</a:t>
            </a:r>
          </a:p>
          <a:p>
            <a:pPr eaLnBrk="1" hangingPunct="1">
              <a:buFont typeface="Arial" charset="0"/>
              <a:buNone/>
            </a:pPr>
            <a:r>
              <a:rPr lang="en-US" sz="1400" smtClean="0"/>
              <a:t> </a:t>
            </a:r>
          </a:p>
          <a:p>
            <a:pPr eaLnBrk="1" hangingPunct="1">
              <a:buFont typeface="Arial" charset="0"/>
              <a:buNone/>
            </a:pPr>
            <a:r>
              <a:rPr lang="en-US" sz="1400" u="sng" smtClean="0">
                <a:hlinkClick r:id="rId6"/>
              </a:rPr>
              <a:t>http://html-color-codes.com</a:t>
            </a:r>
            <a:endParaRPr lang="en-US" sz="1400" smtClean="0"/>
          </a:p>
          <a:p>
            <a:pPr eaLnBrk="1" hangingPunct="1">
              <a:buFont typeface="Arial" charset="0"/>
              <a:buNone/>
            </a:pPr>
            <a:r>
              <a:rPr lang="en-US" sz="1400" u="sng" smtClean="0">
                <a:hlinkClick r:id="rId7"/>
              </a:rPr>
              <a:t>http://www.visibone.com</a:t>
            </a:r>
            <a:endParaRPr lang="en-US" sz="1400" smtClean="0"/>
          </a:p>
          <a:p>
            <a:pPr eaLnBrk="1" hangingPunct="1">
              <a:buFont typeface="Arial" charset="0"/>
              <a:buNone/>
            </a:pPr>
            <a:r>
              <a:rPr lang="en-US" sz="1400" smtClean="0"/>
              <a:t> </a:t>
            </a:r>
          </a:p>
          <a:p>
            <a:pPr eaLnBrk="1" hangingPunct="1">
              <a:buFont typeface="Arial" charset="0"/>
              <a:buNone/>
            </a:pPr>
            <a:r>
              <a:rPr lang="en-US" sz="1400" smtClean="0"/>
              <a:t>Embed Code: </a:t>
            </a:r>
            <a:r>
              <a:rPr lang="en-US" sz="1400" u="sng" smtClean="0">
                <a:hlinkClick r:id="rId8"/>
              </a:rPr>
              <a:t>http://wiki.answers.com/Q/What_does_embed_code_mean</a:t>
            </a:r>
            <a:endParaRPr lang="en-US" sz="1400" smtClean="0"/>
          </a:p>
          <a:p>
            <a:pPr eaLnBrk="1" hangingPunct="1">
              <a:buFont typeface="Arial" charset="0"/>
              <a:buNone/>
            </a:pPr>
            <a:r>
              <a:rPr lang="en-US" sz="1400" smtClean="0"/>
              <a:t> </a:t>
            </a:r>
          </a:p>
          <a:p>
            <a:pPr eaLnBrk="1" hangingPunct="1">
              <a:buFont typeface="Arial" charset="0"/>
              <a:buNone/>
            </a:pPr>
            <a:r>
              <a:rPr lang="en-US" sz="1400" smtClean="0"/>
              <a:t>RSS Feed: </a:t>
            </a:r>
            <a:r>
              <a:rPr lang="en-US" sz="1400" u="sng" smtClean="0">
                <a:hlinkClick r:id="rId9"/>
              </a:rPr>
              <a:t>http://en.wikipedia.org/wiki/RSS</a:t>
            </a:r>
            <a:endParaRPr lang="en-US" sz="1400" smtClean="0"/>
          </a:p>
          <a:p>
            <a:pPr eaLnBrk="1" hangingPunct="1">
              <a:buFont typeface="Arial" charset="0"/>
              <a:buNone/>
            </a:pPr>
            <a:r>
              <a:rPr lang="en-US" sz="1000" smtClean="0"/>
              <a:t> </a:t>
            </a:r>
          </a:p>
          <a:p>
            <a:pPr eaLnBrk="1" hangingPunct="1">
              <a:buFont typeface="Arial" charset="0"/>
              <a:buNone/>
            </a:pPr>
            <a:endParaRPr lang="en-US" sz="1000" smtClean="0"/>
          </a:p>
          <a:p>
            <a:pPr eaLnBrk="1" hangingPunct="1">
              <a:buFont typeface="Arial" charset="0"/>
              <a:buNone/>
            </a:pPr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Content Placeholder 2"/>
          <p:cNvSpPr>
            <a:spLocks noGrp="1"/>
          </p:cNvSpPr>
          <p:nvPr>
            <p:ph idx="1"/>
          </p:nvPr>
        </p:nvSpPr>
        <p:spPr>
          <a:xfrm>
            <a:off x="457200" y="387350"/>
            <a:ext cx="8229600" cy="60833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800" smtClean="0"/>
              <a:t>From </a:t>
            </a:r>
            <a:r>
              <a:rPr lang="en-US" sz="1800" i="1" smtClean="0">
                <a:hlinkClick r:id="rId2"/>
              </a:rPr>
              <a:t>Wikipedia</a:t>
            </a:r>
            <a:r>
              <a:rPr lang="en-US" sz="1800" smtClean="0"/>
              <a:t>: </a:t>
            </a:r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n-US" sz="500" i="1" smtClean="0"/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n-US" sz="1100" i="1" smtClean="0"/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i="1" smtClean="0"/>
              <a:t>The adage </a:t>
            </a:r>
            <a:r>
              <a:rPr lang="en-US" sz="1400" i="1" smtClean="0">
                <a:hlinkClick r:id="rId3"/>
              </a:rPr>
              <a:t>“A picture is worth a thousand words”</a:t>
            </a:r>
            <a:r>
              <a:rPr lang="en-US" sz="1400" i="1" smtClean="0"/>
              <a:t> refers to the idea that a complex idea can be conveyed </a:t>
            </a:r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i="1" smtClean="0"/>
              <a:t>with just a single still image. It also aptly characterizes one of the main goals of visualization, namely </a:t>
            </a:r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i="1" smtClean="0"/>
              <a:t>making it possible to absorb large amounts of data quickly.</a:t>
            </a:r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r>
              <a:rPr lang="en-US" sz="1100" smtClean="0">
                <a:hlinkClick r:id="rId3"/>
              </a:rPr>
              <a:t>http://en.wikipedia.org/wiki/A_picture_is_worth_a_thousand_words</a:t>
            </a:r>
            <a:endParaRPr lang="en-US" sz="1100" smtClean="0"/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n-US" sz="600" smtClean="0"/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n-US" sz="700" smtClean="0"/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n-US" sz="700" smtClean="0"/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n-US" sz="500" smtClean="0"/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n-US" sz="400" i="1" smtClean="0"/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n-US" sz="400" i="1" smtClean="0"/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n-US" sz="400" i="1" smtClean="0"/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n-US" sz="400" i="1" smtClean="0"/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n-US" sz="400" i="1" smtClean="0"/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n-US" sz="400" i="1" smtClean="0"/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n-US" sz="400" i="1" smtClean="0"/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n-US" sz="400" i="1" smtClean="0"/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n-US" sz="400" i="1" smtClean="0"/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n-US" sz="400" i="1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00" u="sng" smtClean="0">
              <a:hlinkClick r:id="rId4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00" u="sng" smtClean="0">
              <a:hlinkClick r:id="rId4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00" u="sng" smtClean="0">
              <a:hlinkClick r:id="rId4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00" u="sng" smtClean="0">
              <a:hlinkClick r:id="rId4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00" u="sng" smtClean="0">
              <a:hlinkClick r:id="rId4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00" u="sng" smtClean="0">
              <a:hlinkClick r:id="rId4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00" u="sng" smtClean="0">
              <a:hlinkClick r:id="rId4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00" u="sng" smtClean="0">
              <a:hlinkClick r:id="rId4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00" u="sng" smtClean="0">
              <a:hlinkClick r:id="rId4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00" u="sng" smtClean="0">
              <a:hlinkClick r:id="rId4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00" u="sng" smtClean="0">
              <a:hlinkClick r:id="rId4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00" u="sng" smtClean="0">
              <a:hlinkClick r:id="rId4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00" u="sng" smtClean="0">
              <a:hlinkClick r:id="rId4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00" u="sng" smtClean="0">
              <a:hlinkClick r:id="rId4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00" u="sng" smtClean="0">
              <a:hlinkClick r:id="rId4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00" u="sng" smtClean="0">
              <a:hlinkClick r:id="rId4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00" u="sng" smtClean="0">
              <a:hlinkClick r:id="rId4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00" u="sng" smtClean="0">
              <a:hlinkClick r:id="rId4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00" u="sng" smtClean="0">
              <a:hlinkClick r:id="rId4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00" u="sng" smtClean="0">
              <a:hlinkClick r:id="rId4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00" u="sng" smtClean="0">
              <a:hlinkClick r:id="rId4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00" u="sng" smtClean="0">
              <a:hlinkClick r:id="rId4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400" u="sng" smtClean="0">
              <a:hlinkClick r:id="rId4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400" u="sng" smtClean="0">
              <a:hlinkClick r:id="rId4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400" u="sng" smtClean="0">
              <a:hlinkClick r:id="rId4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400" u="sng" smtClean="0">
              <a:hlinkClick r:id="rId4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400" u="sng" smtClean="0">
              <a:hlinkClick r:id="rId4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9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9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9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9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11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11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1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1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1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/>
              <a:t>21</a:t>
            </a:r>
            <a:r>
              <a:rPr lang="en-US" sz="1400" baseline="30000" smtClean="0"/>
              <a:t>st</a:t>
            </a:r>
            <a:r>
              <a:rPr lang="en-US" sz="1400" smtClean="0"/>
              <a:t> Century Learning </a:t>
            </a:r>
            <a:r>
              <a:rPr lang="en-US" sz="1400" i="1" u="sng" smtClean="0">
                <a:hlinkClick r:id="rId5"/>
              </a:rPr>
              <a:t>Wordle</a:t>
            </a:r>
            <a:r>
              <a:rPr lang="en-US" sz="1400" smtClean="0"/>
              <a:t>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000" u="sng" smtClean="0">
                <a:hlinkClick r:id="rId4"/>
              </a:rPr>
              <a:t>http://www.wordle.net/show/wrdl/2932092/21st_Century_Learning_Wordle</a:t>
            </a:r>
            <a:endParaRPr lang="en-US" sz="10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1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>
                <a:hlinkClick r:id="rId6"/>
              </a:rPr>
              <a:t>21</a:t>
            </a:r>
            <a:r>
              <a:rPr lang="en-US" sz="1400" baseline="30000" smtClean="0">
                <a:hlinkClick r:id="rId6"/>
              </a:rPr>
              <a:t>st</a:t>
            </a:r>
            <a:r>
              <a:rPr lang="en-US" sz="1400" smtClean="0">
                <a:hlinkClick r:id="rId6"/>
              </a:rPr>
              <a:t> Century Learning </a:t>
            </a:r>
            <a:r>
              <a:rPr lang="en-US" sz="1400" b="1" i="1" u="sng" smtClean="0">
                <a:hlinkClick r:id="rId6"/>
              </a:rPr>
              <a:t>Prezi</a:t>
            </a:r>
            <a:r>
              <a:rPr lang="en-US" sz="1400" smtClean="0">
                <a:hlinkClick r:id="rId6"/>
              </a:rPr>
              <a:t>:</a:t>
            </a:r>
            <a:endParaRPr lang="en-US" sz="1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000" u="sng" smtClean="0">
                <a:hlinkClick r:id="rId6"/>
              </a:rPr>
              <a:t>http://prezi.com/tpzxrvdgv5s_/21st-century-learning</a:t>
            </a:r>
            <a:endParaRPr lang="en-US" sz="10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00" smtClean="0"/>
              <a:t> </a:t>
            </a:r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n-US" sz="400" smtClean="0"/>
          </a:p>
        </p:txBody>
      </p:sp>
      <p:pic>
        <p:nvPicPr>
          <p:cNvPr id="14338" name="Picture 3" descr="21st Century Learning Wordle.jpg">
            <a:hlinkClick r:id="rId7"/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1908175"/>
            <a:ext cx="5699125" cy="339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4" descr="infusedarrowtransparent.jpeg"/>
          <p:cNvPicPr>
            <a:picLocks noChangeAspect="1"/>
          </p:cNvPicPr>
          <p:nvPr/>
        </p:nvPicPr>
        <p:blipFill>
          <a:blip r:embed="rId9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8425" y="387350"/>
            <a:ext cx="358775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ontent Placeholder 2"/>
          <p:cNvSpPr>
            <a:spLocks noGrp="1"/>
          </p:cNvSpPr>
          <p:nvPr>
            <p:ph idx="1"/>
          </p:nvPr>
        </p:nvSpPr>
        <p:spPr>
          <a:xfrm>
            <a:off x="457200" y="387350"/>
            <a:ext cx="8229600" cy="6858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800" smtClean="0"/>
              <a:t>And, there’s the whole concept of </a:t>
            </a:r>
            <a:r>
              <a:rPr lang="en-US" sz="1800" smtClean="0">
                <a:hlinkClick r:id="rId2"/>
              </a:rPr>
              <a:t>visual literacy</a:t>
            </a:r>
            <a:r>
              <a:rPr lang="en-US" sz="1800" smtClean="0"/>
              <a:t> in general, which all savvy educators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800" smtClean="0"/>
              <a:t>(including music educators) should be constantly addressing. Here are several good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800" smtClean="0"/>
              <a:t>web sites related to  </a:t>
            </a:r>
            <a:r>
              <a:rPr lang="en-US" sz="1800" smtClean="0">
                <a:hlinkClick r:id="rId3"/>
              </a:rPr>
              <a:t>visualization</a:t>
            </a:r>
            <a:r>
              <a:rPr lang="en-US" sz="1800" smtClean="0"/>
              <a:t> and </a:t>
            </a:r>
            <a:r>
              <a:rPr lang="en-US" sz="1800" smtClean="0">
                <a:hlinkClick r:id="rId4"/>
              </a:rPr>
              <a:t>visual literacy</a:t>
            </a:r>
            <a:r>
              <a:rPr lang="en-US" sz="1800" smtClean="0"/>
              <a:t>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11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>
                <a:solidFill>
                  <a:srgbClr val="7F7F7F"/>
                </a:solidFill>
                <a:hlinkClick r:id="rId3"/>
              </a:rPr>
              <a:t>Visualization:</a:t>
            </a:r>
            <a:r>
              <a:rPr lang="en-US" sz="1400" smtClean="0"/>
              <a:t/>
            </a:r>
            <a:br>
              <a:rPr lang="en-US" sz="1400" smtClean="0"/>
            </a:br>
            <a:endParaRPr lang="en-US" sz="1400" smtClean="0"/>
          </a:p>
          <a:p>
            <a:pPr eaLnBrk="1" hangingPunct="1">
              <a:lnSpc>
                <a:spcPct val="80000"/>
              </a:lnSpc>
            </a:pPr>
            <a:r>
              <a:rPr lang="en-US" sz="1400" smtClean="0">
                <a:hlinkClick r:id="rId5"/>
              </a:rPr>
              <a:t>http://en.wikipedia.org/wiki/A_picture_is_worth_a_thousand_words</a:t>
            </a:r>
            <a:endParaRPr lang="en-US" sz="1400" smtClean="0"/>
          </a:p>
          <a:p>
            <a:pPr eaLnBrk="1" hangingPunct="1">
              <a:lnSpc>
                <a:spcPct val="80000"/>
              </a:lnSpc>
            </a:pPr>
            <a:r>
              <a:rPr lang="en-US" sz="1400" smtClean="0">
                <a:hlinkClick r:id="rId6"/>
              </a:rPr>
              <a:t>http://www.phschool.com/eteach/social_studies/2003_05/essay.html</a:t>
            </a:r>
            <a:endParaRPr lang="en-US" sz="1400" smtClean="0"/>
          </a:p>
          <a:p>
            <a:pPr eaLnBrk="1" hangingPunct="1">
              <a:lnSpc>
                <a:spcPct val="80000"/>
              </a:lnSpc>
            </a:pPr>
            <a:r>
              <a:rPr lang="en-US" sz="1400" smtClean="0">
                <a:hlinkClick r:id="rId7"/>
              </a:rPr>
              <a:t>http://en.wikipedia.org/wiki/Visual_learning</a:t>
            </a:r>
            <a:endParaRPr lang="en-US" sz="1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1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400" smtClean="0">
                <a:solidFill>
                  <a:srgbClr val="7F7F7F"/>
                </a:solidFill>
              </a:rPr>
              <a:t> </a:t>
            </a:r>
            <a:r>
              <a:rPr lang="en-US" sz="1400" smtClean="0">
                <a:solidFill>
                  <a:srgbClr val="7F7F7F"/>
                </a:solidFill>
                <a:hlinkClick r:id="rId4"/>
              </a:rPr>
              <a:t>Visual Literacy:</a:t>
            </a:r>
            <a:endParaRPr lang="en-US" sz="1400" smtClean="0">
              <a:solidFill>
                <a:srgbClr val="7F7F7F"/>
              </a:solidFill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1400" smtClean="0"/>
          </a:p>
          <a:p>
            <a:pPr eaLnBrk="1" hangingPunct="1">
              <a:lnSpc>
                <a:spcPct val="80000"/>
              </a:lnSpc>
            </a:pPr>
            <a:r>
              <a:rPr lang="en-US" sz="1400" smtClean="0">
                <a:hlinkClick r:id="rId4"/>
              </a:rPr>
              <a:t>Visual Literacy at Wikipedia</a:t>
            </a:r>
            <a:endParaRPr lang="en-US" sz="1400" smtClean="0"/>
          </a:p>
          <a:p>
            <a:pPr eaLnBrk="1" hangingPunct="1">
              <a:lnSpc>
                <a:spcPct val="80000"/>
              </a:lnSpc>
            </a:pPr>
            <a:r>
              <a:rPr lang="en-US" sz="1400" smtClean="0">
                <a:hlinkClick r:id="rId8"/>
              </a:rPr>
              <a:t>Visual Literacy: An E-Learning Tutorial on Visualization for Communication, Engineering and Business</a:t>
            </a:r>
            <a:endParaRPr lang="en-US" sz="1400" smtClean="0"/>
          </a:p>
          <a:p>
            <a:pPr eaLnBrk="1" hangingPunct="1">
              <a:lnSpc>
                <a:spcPct val="80000"/>
              </a:lnSpc>
            </a:pPr>
            <a:r>
              <a:rPr lang="en-US" sz="1400" smtClean="0">
                <a:hlinkClick r:id="rId9"/>
              </a:rPr>
              <a:t>The International Visual Literacy Association</a:t>
            </a:r>
            <a:endParaRPr lang="en-US" sz="1400" smtClean="0"/>
          </a:p>
          <a:p>
            <a:pPr eaLnBrk="1" hangingPunct="1">
              <a:lnSpc>
                <a:spcPct val="80000"/>
              </a:lnSpc>
            </a:pPr>
            <a:r>
              <a:rPr lang="en-US" sz="1400" smtClean="0">
                <a:hlinkClick r:id="rId10"/>
              </a:rPr>
              <a:t>A Periodic Table of Visualization Methods</a:t>
            </a:r>
            <a:endParaRPr lang="en-US" sz="1400" smtClean="0"/>
          </a:p>
          <a:p>
            <a:pPr eaLnBrk="1" hangingPunct="1">
              <a:lnSpc>
                <a:spcPct val="80000"/>
              </a:lnSpc>
            </a:pPr>
            <a:r>
              <a:rPr lang="en-US" sz="1400" smtClean="0">
                <a:hlinkClick r:id="rId11"/>
              </a:rPr>
              <a:t>Digital Glyphs: Imaging Ideas in a Visual World</a:t>
            </a:r>
            <a:endParaRPr lang="en-US" sz="1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9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800" smtClean="0"/>
              <a:t>Every good music educator utilizes visuals and uncover visuals to help students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800" smtClean="0"/>
              <a:t>process instruction, but digital visuals are so vivid, clean, and focus friendly (not to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800" smtClean="0"/>
              <a:t>mention how animations hold student interest) that they are even more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800" smtClean="0"/>
              <a:t>accommodating than a human model (at least for me). </a:t>
            </a:r>
            <a:r>
              <a:rPr lang="en-US" sz="1800" smtClean="0">
                <a:hlinkClick r:id="rId6"/>
              </a:rPr>
              <a:t>65%</a:t>
            </a:r>
            <a:r>
              <a:rPr lang="en-US" sz="1800" smtClean="0"/>
              <a:t> of the students in the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800" smtClean="0"/>
              <a:t>learning population are </a:t>
            </a:r>
            <a:r>
              <a:rPr lang="en-US" sz="1800" smtClean="0">
                <a:hlinkClick r:id="rId7"/>
              </a:rPr>
              <a:t>visual learners</a:t>
            </a:r>
            <a:r>
              <a:rPr lang="en-US" sz="1800" smtClean="0"/>
              <a:t> or visual/auditory combination learners. The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800" smtClean="0"/>
              <a:t>majority of my students are visual/auditory combination learners. So, in this era of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800" smtClean="0"/>
              <a:t>brain-based instruction I now constantly use digital visuals projected on my </a:t>
            </a:r>
            <a:r>
              <a:rPr lang="en-US" sz="1800" i="1" smtClean="0">
                <a:hlinkClick r:id="rId12"/>
              </a:rPr>
              <a:t>SMART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800" i="1" smtClean="0">
                <a:hlinkClick r:id="rId12"/>
              </a:rPr>
              <a:t>Board</a:t>
            </a:r>
            <a:r>
              <a:rPr lang="en-US" sz="1800" i="1" smtClean="0"/>
              <a:t> </a:t>
            </a:r>
            <a:r>
              <a:rPr lang="en-US" sz="1800" smtClean="0"/>
              <a:t>to help facilitate music instruction.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12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9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900" smtClean="0"/>
              <a:t/>
            </a:r>
            <a:br>
              <a:rPr lang="en-US" sz="900" smtClean="0"/>
            </a:br>
            <a:endParaRPr lang="en-US" sz="900" smtClean="0"/>
          </a:p>
        </p:txBody>
      </p:sp>
      <p:pic>
        <p:nvPicPr>
          <p:cNvPr id="15362" name="Picture 3" descr="infusedarrowtransparent.jpeg"/>
          <p:cNvPicPr>
            <a:picLocks noChangeAspect="1"/>
          </p:cNvPicPr>
          <p:nvPr/>
        </p:nvPicPr>
        <p:blipFill>
          <a:blip r:embed="rId13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8425" y="387350"/>
            <a:ext cx="358775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Content Placeholder 2"/>
          <p:cNvSpPr>
            <a:spLocks noGrp="1"/>
          </p:cNvSpPr>
          <p:nvPr>
            <p:ph idx="1"/>
          </p:nvPr>
        </p:nvSpPr>
        <p:spPr>
          <a:xfrm>
            <a:off x="457200" y="379413"/>
            <a:ext cx="8229600" cy="604678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1800" dirty="0" smtClean="0"/>
              <a:t>One of the most facilitative and effective </a:t>
            </a:r>
            <a:r>
              <a:rPr lang="en-US" sz="1800" i="1" dirty="0" smtClean="0">
                <a:hlinkClick r:id="rId2"/>
              </a:rPr>
              <a:t>Web 2.0</a:t>
            </a:r>
            <a:r>
              <a:rPr lang="en-US" sz="1800" dirty="0" smtClean="0">
                <a:hlinkClick r:id="rId2"/>
              </a:rPr>
              <a:t> </a:t>
            </a:r>
            <a:r>
              <a:rPr lang="en-US" sz="1800" dirty="0" smtClean="0"/>
              <a:t>vehicles for music educators to fuel </a:t>
            </a:r>
          </a:p>
          <a:p>
            <a:pPr eaLnBrk="1" hangingPunct="1">
              <a:buFont typeface="Arial" charset="0"/>
              <a:buNone/>
            </a:pPr>
            <a:r>
              <a:rPr lang="en-US" sz="1800" dirty="0" smtClean="0"/>
              <a:t>collaborative, connective, cross-curricular, creativity and critical thinking driven, </a:t>
            </a:r>
          </a:p>
          <a:p>
            <a:pPr eaLnBrk="1" hangingPunct="1">
              <a:buFont typeface="Arial" charset="0"/>
              <a:buNone/>
            </a:pPr>
            <a:r>
              <a:rPr lang="en-US" sz="1800" dirty="0" smtClean="0">
                <a:hlinkClick r:id="rId3" tooltip="21st Century Learning"/>
              </a:rPr>
              <a:t>21st Century Learning</a:t>
            </a:r>
            <a:r>
              <a:rPr lang="en-US" sz="1800" dirty="0" smtClean="0"/>
              <a:t> (on </a:t>
            </a:r>
            <a:r>
              <a:rPr lang="en-US" sz="1800" i="1" dirty="0" smtClean="0">
                <a:hlinkClick r:id="rId4"/>
              </a:rPr>
              <a:t>Prezi</a:t>
            </a:r>
            <a:r>
              <a:rPr lang="en-US" sz="1800" dirty="0" smtClean="0"/>
              <a:t>) opportunities in the music classroom is an </a:t>
            </a:r>
          </a:p>
          <a:p>
            <a:pPr eaLnBrk="1" hangingPunct="1">
              <a:buFont typeface="Arial" charset="0"/>
              <a:buNone/>
            </a:pPr>
            <a:r>
              <a:rPr lang="en-US" sz="1800" dirty="0" smtClean="0"/>
              <a:t>uncomplicated and simply accessed </a:t>
            </a:r>
            <a:r>
              <a:rPr lang="en-US" sz="1800" i="1" dirty="0" smtClean="0">
                <a:hlinkClick r:id="rId5"/>
              </a:rPr>
              <a:t>word cloud </a:t>
            </a:r>
            <a:r>
              <a:rPr lang="en-US" sz="1800" dirty="0" smtClean="0"/>
              <a:t>application called                      .</a:t>
            </a:r>
          </a:p>
          <a:p>
            <a:pPr eaLnBrk="1" hangingPunct="1">
              <a:buFont typeface="Arial" charset="0"/>
              <a:buNone/>
            </a:pPr>
            <a:endParaRPr lang="en-US" sz="1800" dirty="0" smtClean="0"/>
          </a:p>
          <a:p>
            <a:pPr eaLnBrk="1" hangingPunct="1">
              <a:buFont typeface="Arial" charset="0"/>
              <a:buNone/>
            </a:pPr>
            <a:r>
              <a:rPr lang="en-US" sz="1800" i="1" dirty="0" smtClean="0"/>
              <a:t>So what's a </a:t>
            </a:r>
            <a:r>
              <a:rPr lang="en-US" sz="1800" i="1" u="sng" dirty="0" smtClean="0">
                <a:hlinkClick r:id="rId6"/>
              </a:rPr>
              <a:t>Wordle</a:t>
            </a:r>
            <a:r>
              <a:rPr lang="en-US" sz="1800" i="1" dirty="0" smtClean="0"/>
              <a:t>?</a:t>
            </a:r>
          </a:p>
          <a:p>
            <a:pPr eaLnBrk="1" hangingPunct="1">
              <a:buFont typeface="Arial" charset="0"/>
              <a:buNone/>
            </a:pPr>
            <a:endParaRPr lang="en-US" sz="1800" dirty="0" smtClean="0"/>
          </a:p>
          <a:p>
            <a:pPr eaLnBrk="1" hangingPunct="1">
              <a:buFont typeface="Arial" charset="0"/>
              <a:buNone/>
            </a:pPr>
            <a:r>
              <a:rPr lang="en-US" sz="1800" dirty="0" smtClean="0"/>
              <a:t>A </a:t>
            </a:r>
            <a:r>
              <a:rPr lang="en-US" sz="1800" i="1" u="sng" dirty="0" smtClean="0">
                <a:hlinkClick r:id="rId6"/>
              </a:rPr>
              <a:t>Wordle</a:t>
            </a:r>
            <a:r>
              <a:rPr lang="en-US" sz="1800" i="1" dirty="0" smtClean="0"/>
              <a:t> </a:t>
            </a:r>
            <a:r>
              <a:rPr lang="en-US" sz="1800" dirty="0" smtClean="0"/>
              <a:t>is a </a:t>
            </a:r>
            <a:r>
              <a:rPr lang="en-US" sz="1800" i="1" dirty="0" smtClean="0">
                <a:hlinkClick r:id="rId5"/>
              </a:rPr>
              <a:t>Cloud app</a:t>
            </a:r>
            <a:r>
              <a:rPr lang="en-US" sz="1800" dirty="0" smtClean="0">
                <a:hlinkClick r:id="rId5"/>
              </a:rPr>
              <a:t> </a:t>
            </a:r>
            <a:r>
              <a:rPr lang="en-US" sz="1800" dirty="0" smtClean="0"/>
              <a:t>where you can create a </a:t>
            </a:r>
            <a:r>
              <a:rPr lang="en-US" sz="1800" i="1" dirty="0" smtClean="0">
                <a:hlinkClick r:id="rId5"/>
              </a:rPr>
              <a:t>word cloud </a:t>
            </a:r>
            <a:r>
              <a:rPr lang="en-US" sz="1800" dirty="0" smtClean="0"/>
              <a:t>(similar to a </a:t>
            </a:r>
            <a:r>
              <a:rPr lang="en-US" sz="1800" i="1" u="sng" dirty="0" smtClean="0">
                <a:hlinkClick r:id="rId5"/>
              </a:rPr>
              <a:t>tag cloud</a:t>
            </a:r>
            <a:r>
              <a:rPr lang="en-US" sz="1800" dirty="0" smtClean="0"/>
              <a:t>) </a:t>
            </a:r>
          </a:p>
          <a:p>
            <a:pPr eaLnBrk="1" hangingPunct="1">
              <a:buFont typeface="Arial" charset="0"/>
              <a:buNone/>
            </a:pPr>
            <a:r>
              <a:rPr lang="en-US" sz="1800" dirty="0" smtClean="0"/>
              <a:t>from any source text that you copy and past into an import window, paste the URL </a:t>
            </a:r>
          </a:p>
          <a:p>
            <a:pPr eaLnBrk="1" hangingPunct="1">
              <a:buFont typeface="Arial" charset="0"/>
              <a:buNone/>
            </a:pPr>
            <a:r>
              <a:rPr lang="en-US" sz="1800" dirty="0" smtClean="0"/>
              <a:t>from a blog, blog feed, or any web page that has an </a:t>
            </a:r>
            <a:r>
              <a:rPr lang="en-US" sz="1800" dirty="0" smtClean="0">
                <a:hlinkClick r:id="rId7"/>
              </a:rPr>
              <a:t>RSS feed</a:t>
            </a:r>
            <a:r>
              <a:rPr lang="en-US" sz="1800" dirty="0" smtClean="0"/>
              <a:t>, or paste the URL from a </a:t>
            </a:r>
          </a:p>
          <a:p>
            <a:pPr eaLnBrk="1" hangingPunct="1">
              <a:buFont typeface="Arial" charset="0"/>
              <a:buNone/>
            </a:pPr>
            <a:r>
              <a:rPr lang="en-US" sz="1800" u="sng" dirty="0" smtClean="0">
                <a:hlinkClick r:id="rId8"/>
              </a:rPr>
              <a:t>Social bookmarking web service</a:t>
            </a:r>
            <a:r>
              <a:rPr lang="en-US" sz="1800" dirty="0" smtClean="0"/>
              <a:t> (like </a:t>
            </a:r>
            <a:r>
              <a:rPr lang="en-US" sz="1800" i="1" u="sng" dirty="0" smtClean="0">
                <a:hlinkClick r:id="rId9"/>
              </a:rPr>
              <a:t>Delicious</a:t>
            </a:r>
            <a:r>
              <a:rPr lang="en-US" sz="1800" i="1" u="sng" dirty="0" smtClean="0"/>
              <a:t> </a:t>
            </a:r>
            <a:r>
              <a:rPr lang="en-US" sz="1800" dirty="0" smtClean="0"/>
              <a:t>and</a:t>
            </a:r>
            <a:r>
              <a:rPr lang="en-US" sz="1800" i="1" dirty="0" smtClean="0"/>
              <a:t> </a:t>
            </a:r>
            <a:r>
              <a:rPr lang="en-US" sz="1800" i="1" dirty="0" smtClean="0">
                <a:hlinkClick r:id="rId10"/>
              </a:rPr>
              <a:t>Diigo</a:t>
            </a:r>
            <a:r>
              <a:rPr lang="en-US" sz="1800" dirty="0" smtClean="0"/>
              <a:t>). </a:t>
            </a:r>
            <a:r>
              <a:rPr lang="en-US" sz="1800" i="1" u="sng" dirty="0" smtClean="0">
                <a:hlinkClick r:id="rId6"/>
              </a:rPr>
              <a:t>Wordle</a:t>
            </a:r>
            <a:r>
              <a:rPr lang="en-US" sz="1800" i="1" dirty="0" smtClean="0"/>
              <a:t> </a:t>
            </a:r>
            <a:r>
              <a:rPr lang="en-US" sz="1800" dirty="0" smtClean="0"/>
              <a:t> </a:t>
            </a:r>
            <a:r>
              <a:rPr lang="en-US" sz="1800" i="1" dirty="0" smtClean="0">
                <a:hlinkClick r:id="rId5"/>
              </a:rPr>
              <a:t>word clouds</a:t>
            </a:r>
            <a:r>
              <a:rPr lang="en-US" sz="1800" i="1" dirty="0" smtClean="0"/>
              <a:t> </a:t>
            </a:r>
            <a:r>
              <a:rPr lang="en-US" sz="1800" dirty="0" smtClean="0"/>
              <a:t>give </a:t>
            </a:r>
          </a:p>
          <a:p>
            <a:pPr eaLnBrk="1" hangingPunct="1">
              <a:buFont typeface="Arial" charset="0"/>
              <a:buNone/>
            </a:pPr>
            <a:r>
              <a:rPr lang="en-US" sz="1800" dirty="0" smtClean="0"/>
              <a:t>greater visual prominence to words that appear most frequently in your text and you </a:t>
            </a:r>
          </a:p>
          <a:p>
            <a:pPr eaLnBrk="1" hangingPunct="1">
              <a:buFont typeface="Arial" charset="0"/>
              <a:buNone/>
            </a:pPr>
            <a:r>
              <a:rPr lang="en-US" sz="1800" dirty="0" smtClean="0"/>
              <a:t>can edit your </a:t>
            </a:r>
            <a:r>
              <a:rPr lang="en-US" sz="1800" i="1" u="sng" dirty="0" smtClean="0">
                <a:hlinkClick r:id="rId6"/>
              </a:rPr>
              <a:t>Wordle</a:t>
            </a:r>
            <a:r>
              <a:rPr lang="en-US" sz="1800" dirty="0" smtClean="0"/>
              <a:t>  with different fonts, layouts, and color schemes. The </a:t>
            </a:r>
          </a:p>
          <a:p>
            <a:pPr eaLnBrk="1" hangingPunct="1">
              <a:buFont typeface="Arial" charset="0"/>
              <a:buNone/>
            </a:pPr>
            <a:r>
              <a:rPr lang="en-US" sz="1800" i="1" dirty="0" smtClean="0">
                <a:hlinkClick r:id="rId5"/>
              </a:rPr>
              <a:t>word cloud </a:t>
            </a:r>
            <a:r>
              <a:rPr lang="en-US" sz="1800" dirty="0" smtClean="0"/>
              <a:t>images that you create with </a:t>
            </a:r>
            <a:r>
              <a:rPr lang="en-US" sz="1800" i="1" u="sng" dirty="0" smtClean="0">
                <a:hlinkClick r:id="rId6"/>
              </a:rPr>
              <a:t>Wordle</a:t>
            </a:r>
            <a:r>
              <a:rPr lang="en-US" sz="1800" dirty="0" smtClean="0"/>
              <a:t> can be embedded into your school </a:t>
            </a:r>
          </a:p>
          <a:p>
            <a:pPr eaLnBrk="1" hangingPunct="1">
              <a:buFont typeface="Arial" charset="0"/>
              <a:buNone/>
            </a:pPr>
            <a:r>
              <a:rPr lang="en-US" sz="1800" dirty="0" smtClean="0"/>
              <a:t>blog site or web page, you can print them out to use with your document camera, </a:t>
            </a:r>
          </a:p>
          <a:p>
            <a:pPr eaLnBrk="1" hangingPunct="1">
              <a:buFont typeface="Arial" charset="0"/>
              <a:buNone/>
            </a:pPr>
            <a:r>
              <a:rPr lang="en-US" sz="1800" dirty="0" smtClean="0"/>
              <a:t>and/or you can save them to the </a:t>
            </a:r>
            <a:r>
              <a:rPr lang="en-US" sz="1800" i="1" u="sng" dirty="0" smtClean="0">
                <a:hlinkClick r:id="rId6"/>
              </a:rPr>
              <a:t>Wordle</a:t>
            </a:r>
            <a:r>
              <a:rPr lang="en-US" sz="1800" dirty="0" smtClean="0"/>
              <a:t> gallery to share with friends. </a:t>
            </a:r>
          </a:p>
        </p:txBody>
      </p:sp>
      <p:pic>
        <p:nvPicPr>
          <p:cNvPr id="16386" name="Picture 3" descr="we.gif">
            <a:hlinkClick r:id="rId6"/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51625" y="1370013"/>
            <a:ext cx="10922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4" descr="infusedarrowtransparent.jpeg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8425" y="387350"/>
            <a:ext cx="358775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5" descr="infusedarrowtransparent.jpeg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8425" y="2025650"/>
            <a:ext cx="358775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Content Placeholder 2"/>
          <p:cNvSpPr>
            <a:spLocks noGrp="1"/>
          </p:cNvSpPr>
          <p:nvPr>
            <p:ph idx="1"/>
          </p:nvPr>
        </p:nvSpPr>
        <p:spPr>
          <a:xfrm>
            <a:off x="457200" y="398463"/>
            <a:ext cx="8229600" cy="61023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700" i="1" dirty="0" smtClean="0"/>
              <a:t>Okay, so how do I create a </a:t>
            </a:r>
            <a:r>
              <a:rPr lang="en-US" sz="1700" i="1" u="sng" dirty="0" smtClean="0">
                <a:hlinkClick r:id="rId2"/>
              </a:rPr>
              <a:t>Wordle</a:t>
            </a:r>
            <a:r>
              <a:rPr lang="en-US" sz="1700" i="1" dirty="0" smtClean="0"/>
              <a:t>?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1700" i="1" dirty="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1700" dirty="0" smtClean="0"/>
              <a:t>It’s super easy to create </a:t>
            </a:r>
            <a:r>
              <a:rPr lang="en-US" sz="1700" i="1" u="sng" dirty="0" smtClean="0">
                <a:hlinkClick r:id="rId2"/>
              </a:rPr>
              <a:t>Wordle</a:t>
            </a:r>
            <a:r>
              <a:rPr lang="en-US" sz="1700" dirty="0" smtClean="0"/>
              <a:t>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1700" i="1" u="sng" dirty="0" smtClean="0"/>
          </a:p>
          <a:p>
            <a:pPr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sz="1400" dirty="0" smtClean="0"/>
              <a:t>Open the text source that you want to make a word cloud with.</a:t>
            </a:r>
          </a:p>
          <a:p>
            <a:pPr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sz="1400" dirty="0" smtClean="0"/>
              <a:t>Go to: </a:t>
            </a:r>
            <a:r>
              <a:rPr lang="en-US" sz="1400" u="sng" dirty="0" smtClean="0">
                <a:hlinkClick r:id="rId3"/>
              </a:rPr>
              <a:t>http://www.wordle.net</a:t>
            </a:r>
            <a:endParaRPr lang="en-US" sz="1400" dirty="0" smtClean="0"/>
          </a:p>
          <a:p>
            <a:pPr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sz="1400" dirty="0" smtClean="0"/>
              <a:t>Click on the Create tab in the top menu.</a:t>
            </a:r>
          </a:p>
          <a:p>
            <a:pPr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sz="1400" dirty="0" smtClean="0"/>
              <a:t>Copy and paste the text from the text source into the create window, then click on Go.  </a:t>
            </a:r>
            <a:r>
              <a:rPr lang="en-US" sz="1200" i="1" dirty="0" smtClean="0"/>
              <a:t>Note: </a:t>
            </a:r>
            <a:r>
              <a:rPr lang="en-US" sz="1300" i="1" u="sng" dirty="0" smtClean="0">
                <a:hlinkClick r:id="rId2"/>
              </a:rPr>
              <a:t>Wordle</a:t>
            </a:r>
            <a:r>
              <a:rPr lang="en-US" sz="1200" i="1" dirty="0" smtClean="0"/>
              <a:t> will delete punctuation marks, italic text, bullets, etc. from your text.</a:t>
            </a:r>
          </a:p>
          <a:p>
            <a:pPr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sz="1400" dirty="0" smtClean="0"/>
              <a:t>Click on the Font tab to select which font you want to use in your </a:t>
            </a:r>
            <a:r>
              <a:rPr lang="en-US" sz="1500" i="1" u="sng" dirty="0" smtClean="0">
                <a:hlinkClick r:id="rId2"/>
              </a:rPr>
              <a:t>Wordle</a:t>
            </a:r>
            <a:r>
              <a:rPr lang="en-US" sz="1400" dirty="0" smtClean="0"/>
              <a:t>.</a:t>
            </a:r>
          </a:p>
          <a:p>
            <a:pPr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sz="1400" dirty="0" smtClean="0"/>
              <a:t>Click on the Language button to format the text in your </a:t>
            </a:r>
            <a:r>
              <a:rPr lang="en-US" sz="1500" i="1" u="sng" dirty="0" smtClean="0">
                <a:hlinkClick r:id="rId2"/>
              </a:rPr>
              <a:t>Wordle</a:t>
            </a:r>
            <a:r>
              <a:rPr lang="en-US" sz="1400" dirty="0" smtClean="0"/>
              <a:t>. </a:t>
            </a:r>
            <a:r>
              <a:rPr lang="en-US" sz="1200" i="1" dirty="0" smtClean="0"/>
              <a:t>Among the options here are removing common words, removing numbers, presenting words upper and lower case, and getting a word count.</a:t>
            </a:r>
            <a:endParaRPr lang="en-US" sz="1200" dirty="0" smtClean="0"/>
          </a:p>
          <a:p>
            <a:pPr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sz="1400" dirty="0" smtClean="0"/>
              <a:t>Click on the Layout tab to select the layout of your </a:t>
            </a:r>
            <a:r>
              <a:rPr lang="en-US" sz="1500" i="1" u="sng" dirty="0" smtClean="0">
                <a:hlinkClick r:id="rId2"/>
              </a:rPr>
              <a:t>Wordle</a:t>
            </a:r>
            <a:r>
              <a:rPr lang="en-US" sz="1400" dirty="0" smtClean="0"/>
              <a:t>. </a:t>
            </a:r>
            <a:r>
              <a:rPr lang="en-US" sz="1200" i="1" dirty="0" smtClean="0"/>
              <a:t>There are several options here, but I like to use round edges and half and half horizontal/vertical. You can also opt for the words to appear in Alphabetical Order if you prefer.</a:t>
            </a:r>
            <a:endParaRPr lang="en-US" sz="1200" dirty="0" smtClean="0"/>
          </a:p>
          <a:p>
            <a:pPr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sz="1400" dirty="0" smtClean="0"/>
              <a:t>Click on the Color tab to edit your color scheme of your </a:t>
            </a:r>
            <a:r>
              <a:rPr lang="en-US" sz="1500" i="1" u="sng" dirty="0" smtClean="0">
                <a:hlinkClick r:id="rId2"/>
              </a:rPr>
              <a:t>Wordle</a:t>
            </a:r>
            <a:r>
              <a:rPr lang="en-US" sz="1400" dirty="0" smtClean="0"/>
              <a:t>. </a:t>
            </a:r>
            <a:r>
              <a:rPr lang="en-US" sz="1200" i="1" dirty="0" smtClean="0"/>
              <a:t>There are several pre-created options here, but you can edit a custom color palette with up to five colors if you prefer. You'll need to enter the standard html color codes (ex. #000000-black and #FFFFFF-white, etc.). You can access a great HTML color code chart (</a:t>
            </a:r>
            <a:r>
              <a:rPr lang="en-US" sz="1200" i="1" u="sng" dirty="0" smtClean="0">
                <a:hlinkClick r:id="rId4"/>
              </a:rPr>
              <a:t>VisiBone</a:t>
            </a:r>
            <a:r>
              <a:rPr lang="en-US" sz="1200" i="1" dirty="0" smtClean="0"/>
              <a:t>) here: </a:t>
            </a:r>
            <a:r>
              <a:rPr lang="en-US" sz="1200" i="1" u="sng" dirty="0" smtClean="0">
                <a:hlinkClick r:id="rId5"/>
              </a:rPr>
              <a:t>http://html-color-codes.com</a:t>
            </a:r>
            <a:endParaRPr lang="en-US" sz="1200" i="1" dirty="0" smtClean="0"/>
          </a:p>
          <a:p>
            <a:pPr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sz="1400" dirty="0" smtClean="0"/>
              <a:t>Click on the Open in Window button to view your </a:t>
            </a:r>
            <a:r>
              <a:rPr lang="en-US" sz="1500" i="1" u="sng" dirty="0" smtClean="0">
                <a:hlinkClick r:id="rId2"/>
              </a:rPr>
              <a:t>Wordle</a:t>
            </a:r>
            <a:r>
              <a:rPr lang="en-US" sz="1400" i="1" dirty="0" smtClean="0"/>
              <a:t> </a:t>
            </a:r>
            <a:r>
              <a:rPr lang="en-US" sz="1400" dirty="0" smtClean="0"/>
              <a:t>bigger.</a:t>
            </a:r>
          </a:p>
          <a:p>
            <a:pPr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sz="1400" dirty="0" smtClean="0"/>
              <a:t>Think twice before clicking on the Randomize button to scatter the words in your </a:t>
            </a:r>
            <a:r>
              <a:rPr lang="en-US" sz="1500" i="1" u="sng" dirty="0" smtClean="0">
                <a:hlinkClick r:id="rId2"/>
              </a:rPr>
              <a:t>Wordle</a:t>
            </a:r>
            <a:r>
              <a:rPr lang="en-US" sz="1400" dirty="0" smtClean="0"/>
              <a:t> unless you really want to do this.</a:t>
            </a:r>
          </a:p>
          <a:p>
            <a:pPr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sz="1400" dirty="0" smtClean="0"/>
              <a:t>Click on the Save to public gallery button to give your </a:t>
            </a:r>
            <a:r>
              <a:rPr lang="en-US" sz="1500" i="1" u="sng" dirty="0" smtClean="0">
                <a:hlinkClick r:id="rId2"/>
              </a:rPr>
              <a:t>Wordle</a:t>
            </a:r>
            <a:r>
              <a:rPr lang="en-US" sz="1400" i="1" dirty="0" smtClean="0"/>
              <a:t> </a:t>
            </a:r>
            <a:r>
              <a:rPr lang="en-US" sz="1400" dirty="0" smtClean="0"/>
              <a:t>a title, put your name on it, and/or include a comment about it for the gallery post. When you click on the OK button your </a:t>
            </a:r>
            <a:r>
              <a:rPr lang="en-US" sz="1500" i="1" u="sng" dirty="0" smtClean="0">
                <a:hlinkClick r:id="rId2"/>
              </a:rPr>
              <a:t>Wordle</a:t>
            </a:r>
            <a:r>
              <a:rPr lang="en-US" sz="1400" i="1" dirty="0" smtClean="0"/>
              <a:t> </a:t>
            </a:r>
            <a:r>
              <a:rPr lang="en-US" sz="1400" dirty="0" smtClean="0"/>
              <a:t>will post to the public gallery and an </a:t>
            </a:r>
            <a:r>
              <a:rPr lang="en-US" sz="1400" i="1" u="sng" dirty="0" smtClean="0"/>
              <a:t>embed code</a:t>
            </a:r>
            <a:r>
              <a:rPr lang="en-US" sz="1400" dirty="0" smtClean="0"/>
              <a:t> will appear in a window below it for you to copy and paste. </a:t>
            </a:r>
            <a:r>
              <a:rPr lang="en-US" sz="1300" i="1" dirty="0" smtClean="0"/>
              <a:t>Important: Be sure to add a bookmark for your </a:t>
            </a:r>
            <a:r>
              <a:rPr lang="en-US" sz="1300" i="1" dirty="0" smtClean="0">
                <a:hlinkClick r:id="rId3" tooltip="Wordle"/>
              </a:rPr>
              <a:t>Wordle</a:t>
            </a:r>
            <a:r>
              <a:rPr lang="en-US" sz="1300" i="1" dirty="0" smtClean="0"/>
              <a:t> in your browser and/or at your favorite </a:t>
            </a:r>
            <a:r>
              <a:rPr lang="en-US" sz="1300" dirty="0" smtClean="0">
                <a:hlinkClick r:id="rId6"/>
              </a:rPr>
              <a:t>social bookmarking web service</a:t>
            </a:r>
            <a:r>
              <a:rPr lang="en-US" sz="1300" dirty="0" smtClean="0"/>
              <a:t> (like </a:t>
            </a:r>
            <a:r>
              <a:rPr lang="en-US" sz="1300" i="1" dirty="0" smtClean="0">
                <a:hlinkClick r:id="rId7"/>
              </a:rPr>
              <a:t>Delicious</a:t>
            </a:r>
            <a:r>
              <a:rPr lang="en-US" sz="1300" i="1" dirty="0" smtClean="0"/>
              <a:t> </a:t>
            </a:r>
            <a:r>
              <a:rPr lang="en-US" sz="1300" dirty="0" smtClean="0"/>
              <a:t>and</a:t>
            </a:r>
            <a:r>
              <a:rPr lang="en-US" sz="1300" i="1" dirty="0" smtClean="0"/>
              <a:t> </a:t>
            </a:r>
            <a:r>
              <a:rPr lang="en-US" sz="1300" i="1" dirty="0" err="1" smtClean="0">
                <a:hlinkClick r:id="rId8"/>
              </a:rPr>
              <a:t>Diigo</a:t>
            </a:r>
            <a:r>
              <a:rPr lang="en-US" sz="1300" dirty="0" smtClean="0"/>
              <a:t>). </a:t>
            </a:r>
            <a:r>
              <a:rPr lang="en-US" sz="1300" i="1" dirty="0" smtClean="0"/>
              <a:t>I also like to copy and paste both the web address from my browser address bar and the embed code into a text document for "just in case" storage and I also always capture a screen shot of my </a:t>
            </a:r>
            <a:r>
              <a:rPr lang="en-US" sz="1300" i="1" dirty="0" smtClean="0">
                <a:hlinkClick r:id="rId9" tooltip="Wordle Gallery"/>
              </a:rPr>
              <a:t>Wordles</a:t>
            </a:r>
            <a:r>
              <a:rPr lang="en-US" sz="1300" i="1" dirty="0" smtClean="0"/>
              <a:t> and save them as jpegs.</a:t>
            </a:r>
            <a:endParaRPr lang="en-US" sz="1200" dirty="0" smtClean="0"/>
          </a:p>
          <a:p>
            <a:pPr eaLnBrk="1" hangingPunct="1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sz="1400" dirty="0" smtClean="0"/>
              <a:t>Click on Print to simply print out your </a:t>
            </a:r>
            <a:r>
              <a:rPr lang="en-US" sz="1500" i="1" u="sng" dirty="0" smtClean="0">
                <a:hlinkClick r:id="rId2"/>
              </a:rPr>
              <a:t>Wordle</a:t>
            </a:r>
            <a:r>
              <a:rPr lang="en-US" sz="1500" i="1" dirty="0" smtClean="0"/>
              <a:t> </a:t>
            </a:r>
            <a:r>
              <a:rPr lang="en-US" sz="1400" dirty="0" smtClean="0"/>
              <a:t>to use a hard copy with your document camera.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1300" dirty="0" smtClean="0"/>
          </a:p>
        </p:txBody>
      </p:sp>
      <p:pic>
        <p:nvPicPr>
          <p:cNvPr id="17410" name="Picture 3" descr="infusedarrowtransparent.jpeg"/>
          <p:cNvPicPr>
            <a:picLocks noChangeAspect="1"/>
          </p:cNvPicPr>
          <p:nvPr/>
        </p:nvPicPr>
        <p:blipFill>
          <a:blip r:embed="rId10">
            <a:clrChange>
              <a:clrFrom>
                <a:srgbClr val="FEFCFC"/>
              </a:clrFrom>
              <a:clrTo>
                <a:srgbClr val="FE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8425" y="387350"/>
            <a:ext cx="358775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Content Placeholder 2"/>
          <p:cNvSpPr>
            <a:spLocks noGrp="1"/>
          </p:cNvSpPr>
          <p:nvPr>
            <p:ph idx="1"/>
          </p:nvPr>
        </p:nvSpPr>
        <p:spPr>
          <a:xfrm>
            <a:off x="457200" y="395288"/>
            <a:ext cx="8229600" cy="604043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1800" smtClean="0"/>
              <a:t>There are other great </a:t>
            </a:r>
            <a:r>
              <a:rPr lang="en-US" sz="1800" i="1" smtClean="0">
                <a:hlinkClick r:id="rId2"/>
              </a:rPr>
              <a:t>word cloud</a:t>
            </a:r>
            <a:r>
              <a:rPr lang="en-US" sz="1800" smtClean="0"/>
              <a:t> apps out there. Here are a few of the most popular </a:t>
            </a:r>
          </a:p>
          <a:p>
            <a:pPr eaLnBrk="1" hangingPunct="1">
              <a:buFont typeface="Arial" charset="0"/>
              <a:buNone/>
            </a:pPr>
            <a:r>
              <a:rPr lang="en-US" sz="1800" smtClean="0"/>
              <a:t>ones:</a:t>
            </a:r>
          </a:p>
          <a:p>
            <a:pPr eaLnBrk="1" hangingPunct="1">
              <a:buFont typeface="Arial" charset="0"/>
              <a:buNone/>
            </a:pPr>
            <a:endParaRPr lang="en-US" sz="1800" smtClean="0"/>
          </a:p>
          <a:p>
            <a:pPr eaLnBrk="1" hangingPunct="1">
              <a:buFont typeface="Arial" charset="0"/>
              <a:buNone/>
            </a:pPr>
            <a:r>
              <a:rPr lang="en-US" sz="1400" smtClean="0"/>
              <a:t>Word Cloud Apps:</a:t>
            </a:r>
          </a:p>
          <a:p>
            <a:pPr eaLnBrk="1" hangingPunct="1">
              <a:buFont typeface="Arial" charset="0"/>
              <a:buNone/>
            </a:pPr>
            <a:endParaRPr lang="en-US" sz="1400" smtClean="0"/>
          </a:p>
          <a:p>
            <a:pPr eaLnBrk="1" hangingPunct="1"/>
            <a:r>
              <a:rPr lang="en-US" sz="1400" smtClean="0">
                <a:hlinkClick r:id="rId3"/>
              </a:rPr>
              <a:t>Wordle</a:t>
            </a:r>
            <a:endParaRPr lang="en-US" sz="1400" smtClean="0"/>
          </a:p>
          <a:p>
            <a:pPr eaLnBrk="1" hangingPunct="1"/>
            <a:r>
              <a:rPr lang="en-US" sz="1400" smtClean="0">
                <a:hlinkClick r:id="rId4"/>
              </a:rPr>
              <a:t>Tagxedo</a:t>
            </a:r>
            <a:endParaRPr lang="en-US" sz="1400" smtClean="0"/>
          </a:p>
          <a:p>
            <a:pPr eaLnBrk="1" hangingPunct="1"/>
            <a:r>
              <a:rPr lang="en-US" sz="1400" smtClean="0">
                <a:hlinkClick r:id="rId5"/>
              </a:rPr>
              <a:t>ABCYa</a:t>
            </a:r>
            <a:endParaRPr lang="en-US" sz="1400" smtClean="0"/>
          </a:p>
          <a:p>
            <a:pPr eaLnBrk="1" hangingPunct="1"/>
            <a:r>
              <a:rPr lang="en-US" sz="1400" smtClean="0">
                <a:hlinkClick r:id="rId6"/>
              </a:rPr>
              <a:t>Word It Out</a:t>
            </a:r>
            <a:endParaRPr lang="en-US" sz="1400" smtClean="0"/>
          </a:p>
          <a:p>
            <a:pPr eaLnBrk="1" hangingPunct="1">
              <a:buFont typeface="Arial" charset="0"/>
              <a:buNone/>
            </a:pPr>
            <a:endParaRPr lang="en-US" sz="1800" smtClean="0"/>
          </a:p>
        </p:txBody>
      </p:sp>
      <p:pic>
        <p:nvPicPr>
          <p:cNvPr id="18434" name="Picture 3" descr="infusedarrowtransparent.jpeg"/>
          <p:cNvPicPr>
            <a:picLocks noChangeAspect="1"/>
          </p:cNvPicPr>
          <p:nvPr/>
        </p:nvPicPr>
        <p:blipFill>
          <a:blip r:embed="rId7">
            <a:clrChange>
              <a:clrFrom>
                <a:srgbClr val="FEFCFC"/>
              </a:clrFrom>
              <a:clrTo>
                <a:srgbClr val="FE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8425" y="387350"/>
            <a:ext cx="358775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Content Placeholder 2"/>
          <p:cNvSpPr>
            <a:spLocks noGrp="1"/>
          </p:cNvSpPr>
          <p:nvPr>
            <p:ph idx="1"/>
          </p:nvPr>
        </p:nvSpPr>
        <p:spPr>
          <a:xfrm>
            <a:off x="457200" y="388938"/>
            <a:ext cx="8229600" cy="61118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1800" i="1" smtClean="0"/>
              <a:t>So, how would I use a </a:t>
            </a:r>
            <a:r>
              <a:rPr lang="en-US" sz="1800" i="1" u="sng" smtClean="0">
                <a:hlinkClick r:id="rId2"/>
              </a:rPr>
              <a:t>Wordle</a:t>
            </a:r>
            <a:r>
              <a:rPr lang="en-US" sz="1800" i="1" smtClean="0"/>
              <a:t> in the music classroom to align with our Instructional </a:t>
            </a:r>
          </a:p>
          <a:p>
            <a:pPr eaLnBrk="1" hangingPunct="1">
              <a:buFont typeface="Arial" charset="0"/>
              <a:buNone/>
            </a:pPr>
            <a:r>
              <a:rPr lang="en-US" sz="1800" i="1" smtClean="0"/>
              <a:t>Framework and Tier 1 Core Instruction Model (Brain Based and Differentiated)?</a:t>
            </a:r>
          </a:p>
          <a:p>
            <a:pPr eaLnBrk="1" hangingPunct="1">
              <a:buFont typeface="Arial" charset="0"/>
              <a:buNone/>
            </a:pPr>
            <a:endParaRPr lang="en-US" sz="1800" smtClean="0"/>
          </a:p>
          <a:p>
            <a:pPr eaLnBrk="1" hangingPunct="1">
              <a:buFont typeface="Arial" charset="0"/>
              <a:buNone/>
            </a:pPr>
            <a:endParaRPr lang="en-US" sz="1800" smtClean="0"/>
          </a:p>
          <a:p>
            <a:pPr eaLnBrk="1" hangingPunct="1">
              <a:buFont typeface="Arial" charset="0"/>
              <a:buNone/>
            </a:pPr>
            <a:endParaRPr lang="en-US" sz="1800" smtClean="0"/>
          </a:p>
          <a:p>
            <a:pPr eaLnBrk="1" hangingPunct="1">
              <a:buFont typeface="Arial" charset="0"/>
              <a:buNone/>
            </a:pPr>
            <a:endParaRPr lang="en-US" sz="1800" smtClean="0"/>
          </a:p>
          <a:p>
            <a:pPr eaLnBrk="1" hangingPunct="1">
              <a:buFont typeface="Arial" charset="0"/>
              <a:buNone/>
            </a:pPr>
            <a:endParaRPr lang="en-US" sz="1800" smtClean="0"/>
          </a:p>
          <a:p>
            <a:pPr eaLnBrk="1" hangingPunct="1">
              <a:buFont typeface="Arial" charset="0"/>
              <a:buNone/>
            </a:pPr>
            <a:endParaRPr lang="en-US" sz="1800" smtClean="0"/>
          </a:p>
          <a:p>
            <a:pPr eaLnBrk="1" hangingPunct="1">
              <a:buFont typeface="Arial" charset="0"/>
              <a:buNone/>
            </a:pPr>
            <a:endParaRPr lang="en-US" sz="1800" smtClean="0"/>
          </a:p>
          <a:p>
            <a:pPr eaLnBrk="1" hangingPunct="1">
              <a:buFont typeface="Arial" charset="0"/>
              <a:buNone/>
            </a:pPr>
            <a:endParaRPr lang="en-US" sz="1800" smtClean="0"/>
          </a:p>
          <a:p>
            <a:pPr eaLnBrk="1" hangingPunct="1">
              <a:buFont typeface="Arial" charset="0"/>
              <a:buNone/>
            </a:pPr>
            <a:endParaRPr lang="en-US" sz="1800" smtClean="0"/>
          </a:p>
          <a:p>
            <a:pPr eaLnBrk="1" hangingPunct="1">
              <a:buFont typeface="Arial" charset="0"/>
              <a:buNone/>
            </a:pPr>
            <a:endParaRPr lang="en-US" sz="1800" smtClean="0"/>
          </a:p>
          <a:p>
            <a:pPr eaLnBrk="1" hangingPunct="1">
              <a:buFont typeface="Arial" charset="0"/>
              <a:buNone/>
            </a:pPr>
            <a:endParaRPr lang="en-US" sz="1800" smtClean="0"/>
          </a:p>
          <a:p>
            <a:pPr eaLnBrk="1" hangingPunct="1">
              <a:buFont typeface="Arial" charset="0"/>
              <a:buNone/>
            </a:pPr>
            <a:endParaRPr lang="en-US" sz="1800" smtClean="0"/>
          </a:p>
          <a:p>
            <a:pPr eaLnBrk="1" hangingPunct="1">
              <a:buFont typeface="Arial" charset="0"/>
              <a:buNone/>
            </a:pPr>
            <a:endParaRPr lang="en-US" sz="1400" i="1" smtClean="0"/>
          </a:p>
          <a:p>
            <a:pPr eaLnBrk="1" hangingPunct="1">
              <a:buFont typeface="Arial" charset="0"/>
              <a:buNone/>
            </a:pPr>
            <a:endParaRPr lang="en-US" sz="1400" i="1" smtClean="0"/>
          </a:p>
          <a:p>
            <a:pPr eaLnBrk="1" hangingPunct="1">
              <a:buFont typeface="Arial" charset="0"/>
              <a:buNone/>
            </a:pPr>
            <a:endParaRPr lang="en-US" sz="1400" i="1" smtClean="0"/>
          </a:p>
          <a:p>
            <a:pPr eaLnBrk="1" hangingPunct="1">
              <a:buFont typeface="Arial" charset="0"/>
              <a:buNone/>
            </a:pPr>
            <a:endParaRPr lang="en-US" sz="1400" i="1" smtClean="0"/>
          </a:p>
          <a:p>
            <a:pPr eaLnBrk="1" hangingPunct="1">
              <a:buFont typeface="Arial" charset="0"/>
              <a:buNone/>
            </a:pPr>
            <a:r>
              <a:rPr lang="en-US" sz="1400" i="1" smtClean="0"/>
              <a:t>Infusing </a:t>
            </a:r>
            <a:r>
              <a:rPr lang="en-US" sz="1400" i="1" u="sng" smtClean="0">
                <a:hlinkClick r:id="rId3"/>
              </a:rPr>
              <a:t>Wordles</a:t>
            </a:r>
            <a:r>
              <a:rPr lang="en-US" sz="1400" i="1" smtClean="0"/>
              <a:t> For Cross-Curricular Projects In The Music Classroom</a:t>
            </a:r>
            <a:r>
              <a:rPr lang="en-US" sz="1400" smtClean="0"/>
              <a:t> </a:t>
            </a:r>
            <a:r>
              <a:rPr lang="en-US" sz="1400" i="1" smtClean="0">
                <a:hlinkClick r:id="rId3"/>
              </a:rPr>
              <a:t>Wordle</a:t>
            </a:r>
            <a:r>
              <a:rPr lang="en-US" sz="1400" smtClean="0"/>
              <a:t>:</a:t>
            </a:r>
          </a:p>
          <a:p>
            <a:pPr eaLnBrk="1" hangingPunct="1">
              <a:buFont typeface="Arial" charset="0"/>
              <a:buNone/>
            </a:pPr>
            <a:r>
              <a:rPr lang="en-US" sz="1000" u="sng" smtClean="0">
                <a:hlinkClick r:id="rId4"/>
              </a:rPr>
              <a:t>http://www.wordle.net/show/wrdl/2959167/Infusing_Wordles_For_Cross-Curricular_Projects_In_The_Music_Classroom_Wordle</a:t>
            </a:r>
            <a:endParaRPr lang="en-US" sz="1000" u="sng" smtClean="0"/>
          </a:p>
          <a:p>
            <a:pPr eaLnBrk="1" hangingPunct="1">
              <a:buFont typeface="Arial" charset="0"/>
              <a:buNone/>
            </a:pPr>
            <a:endParaRPr lang="en-US" sz="1800" smtClean="0"/>
          </a:p>
        </p:txBody>
      </p:sp>
      <p:pic>
        <p:nvPicPr>
          <p:cNvPr id="19458" name="Picture 3" descr="infusedarrowtransparent.jpeg"/>
          <p:cNvPicPr>
            <a:picLocks noChangeAspect="1"/>
          </p:cNvPicPr>
          <p:nvPr/>
        </p:nvPicPr>
        <p:blipFill>
          <a:blip r:embed="rId5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8425" y="387350"/>
            <a:ext cx="358775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4" descr="Infusing Wordles For Cross-Curricular Projects In The Music Classroom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0563" y="1385888"/>
            <a:ext cx="6389687" cy="430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Content Placeholder 2"/>
          <p:cNvSpPr>
            <a:spLocks noGrp="1"/>
          </p:cNvSpPr>
          <p:nvPr>
            <p:ph idx="1"/>
          </p:nvPr>
        </p:nvSpPr>
        <p:spPr>
          <a:xfrm>
            <a:off x="457200" y="369888"/>
            <a:ext cx="8229600" cy="60944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1800" dirty="0" smtClean="0"/>
              <a:t>By infusing music lessons, projects, and activities with </a:t>
            </a:r>
            <a:r>
              <a:rPr lang="en-US" sz="1800" i="1" dirty="0" smtClean="0">
                <a:hlinkClick r:id="rId2"/>
              </a:rPr>
              <a:t>Wordles </a:t>
            </a:r>
            <a:r>
              <a:rPr lang="en-US" sz="1800" dirty="0" smtClean="0"/>
              <a:t>derived from literary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1800" dirty="0" smtClean="0"/>
              <a:t>works in various language arts genres, such as poems, prose, limericks, nonsense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1800" dirty="0" smtClean="0"/>
              <a:t>words, haikus, stories, legends, folk tales, fairy tales, nursery rhymes, proverbs,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1800" dirty="0" smtClean="0"/>
              <a:t>narratives, song texts and lyrics, student authored writings and compositions, various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1800" dirty="0" smtClean="0"/>
              <a:t>forms of </a:t>
            </a:r>
            <a:r>
              <a:rPr lang="en-US" sz="1800" i="1" dirty="0" smtClean="0"/>
              <a:t>information</a:t>
            </a:r>
            <a:r>
              <a:rPr lang="en-US" sz="1800" dirty="0" smtClean="0"/>
              <a:t> and </a:t>
            </a:r>
            <a:r>
              <a:rPr lang="en-US" sz="1800" i="1" dirty="0" smtClean="0"/>
              <a:t>reference text</a:t>
            </a:r>
            <a:r>
              <a:rPr lang="en-US" sz="1800" dirty="0" smtClean="0"/>
              <a:t>, </a:t>
            </a:r>
            <a:r>
              <a:rPr lang="en-US" sz="1800" i="1" dirty="0" smtClean="0"/>
              <a:t>vocabulary words</a:t>
            </a:r>
            <a:r>
              <a:rPr lang="en-US" sz="1800" dirty="0" smtClean="0"/>
              <a:t>, and </a:t>
            </a:r>
            <a:r>
              <a:rPr lang="en-US" sz="1800" i="1" dirty="0" smtClean="0"/>
              <a:t>standards</a:t>
            </a:r>
            <a:r>
              <a:rPr lang="en-US" sz="1800" dirty="0" smtClean="0"/>
              <a:t>, </a:t>
            </a:r>
            <a:r>
              <a:rPr lang="en-US" sz="1800" i="1" dirty="0" smtClean="0"/>
              <a:t>anchor</a:t>
            </a:r>
            <a:r>
              <a:rPr lang="en-US" sz="1800" dirty="0" smtClean="0"/>
              <a:t>,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1800" i="1" dirty="0" smtClean="0"/>
              <a:t>KWL</a:t>
            </a:r>
            <a:r>
              <a:rPr lang="en-US" sz="1800" dirty="0" smtClean="0"/>
              <a:t>, </a:t>
            </a:r>
            <a:r>
              <a:rPr lang="en-US" sz="1800" i="1" dirty="0" smtClean="0"/>
              <a:t>rubric component </a:t>
            </a:r>
            <a:r>
              <a:rPr lang="en-US" sz="1800" dirty="0" smtClean="0"/>
              <a:t>and </a:t>
            </a:r>
            <a:r>
              <a:rPr lang="en-US" sz="1800" i="1" dirty="0" smtClean="0"/>
              <a:t>data charts</a:t>
            </a:r>
            <a:r>
              <a:rPr lang="en-US" sz="1800" dirty="0" smtClean="0"/>
              <a:t>, and </a:t>
            </a:r>
            <a:r>
              <a:rPr lang="en-US" sz="1800" i="1" dirty="0" smtClean="0"/>
              <a:t>learning scaffolds</a:t>
            </a:r>
            <a:r>
              <a:rPr lang="en-US" sz="1800" dirty="0" smtClean="0"/>
              <a:t>, music educators can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unleash the power of the written and spoken word</a:t>
            </a:r>
            <a:r>
              <a:rPr lang="en-US" sz="1800" dirty="0" smtClean="0"/>
              <a:t> to: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1800" dirty="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1400" i="1" dirty="0" smtClean="0"/>
              <a:t>Prepare Students To Learn</a:t>
            </a:r>
            <a:endParaRPr lang="en-US" sz="1400" dirty="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1400" dirty="0" smtClean="0"/>
          </a:p>
          <a:p>
            <a:pPr eaLnBrk="1" hangingPunct="1">
              <a:lnSpc>
                <a:spcPct val="90000"/>
              </a:lnSpc>
            </a:pPr>
            <a:r>
              <a:rPr lang="en-US" sz="1400" dirty="0" smtClean="0"/>
              <a:t>Introduce learning settings, </a:t>
            </a:r>
            <a:r>
              <a:rPr lang="en-US" sz="1400" i="1" dirty="0" smtClean="0"/>
              <a:t>map</a:t>
            </a:r>
            <a:r>
              <a:rPr lang="en-US" sz="1400" dirty="0" smtClean="0"/>
              <a:t> learning landscapes, and </a:t>
            </a:r>
            <a:r>
              <a:rPr lang="en-US" sz="1400" i="1" dirty="0" smtClean="0"/>
              <a:t>frontload</a:t>
            </a:r>
            <a:r>
              <a:rPr lang="en-US" sz="1400" dirty="0" smtClean="0"/>
              <a:t> and </a:t>
            </a:r>
            <a:r>
              <a:rPr lang="en-US" sz="1400" i="1" dirty="0" smtClean="0"/>
              <a:t>launch </a:t>
            </a:r>
            <a:r>
              <a:rPr lang="en-US" sz="1400" dirty="0" smtClean="0"/>
              <a:t>learning</a:t>
            </a:r>
            <a:r>
              <a:rPr lang="en-US" sz="1400" i="1" dirty="0" smtClean="0"/>
              <a:t> contexts to build background </a:t>
            </a:r>
            <a:r>
              <a:rPr lang="en-US" sz="1400" dirty="0" smtClean="0"/>
              <a:t>for learning, </a:t>
            </a:r>
            <a:r>
              <a:rPr lang="en-US" sz="1400" i="1" dirty="0" smtClean="0"/>
              <a:t>prompt</a:t>
            </a:r>
            <a:r>
              <a:rPr lang="en-US" sz="1400" dirty="0" smtClean="0"/>
              <a:t> students' writings.</a:t>
            </a:r>
            <a:r>
              <a:rPr lang="en-US" sz="1400" i="1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endParaRPr lang="en-US" sz="1400" dirty="0" smtClean="0"/>
          </a:p>
          <a:p>
            <a:pPr eaLnBrk="1" hangingPunct="1">
              <a:lnSpc>
                <a:spcPct val="90000"/>
              </a:lnSpc>
            </a:pPr>
            <a:r>
              <a:rPr lang="en-US" sz="1400" dirty="0" smtClean="0"/>
              <a:t>Initiate </a:t>
            </a:r>
            <a:r>
              <a:rPr lang="en-US" sz="1400" i="1" dirty="0" smtClean="0"/>
              <a:t>essential questions</a:t>
            </a:r>
            <a:r>
              <a:rPr lang="en-US" sz="1400" dirty="0" smtClean="0"/>
              <a:t> to </a:t>
            </a:r>
            <a:r>
              <a:rPr lang="en-US" sz="1400" i="1" dirty="0" smtClean="0"/>
              <a:t>activate prior knowledge</a:t>
            </a:r>
            <a:r>
              <a:rPr lang="en-US" sz="1400" dirty="0" smtClean="0"/>
              <a:t> and instigate students to make learning</a:t>
            </a:r>
            <a:r>
              <a:rPr lang="en-US" sz="1400" i="1" dirty="0" smtClean="0"/>
              <a:t> connections</a:t>
            </a:r>
            <a:r>
              <a:rPr lang="en-US" sz="1400" dirty="0" smtClean="0"/>
              <a:t>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1400" dirty="0" smtClean="0"/>
              <a:t>	from their own experiences and </a:t>
            </a:r>
            <a:r>
              <a:rPr lang="en-US" sz="1400" i="1" dirty="0" smtClean="0"/>
              <a:t>filters</a:t>
            </a:r>
            <a:r>
              <a:rPr lang="en-US" sz="1400" dirty="0" smtClean="0"/>
              <a:t>, determine student </a:t>
            </a:r>
            <a:r>
              <a:rPr lang="en-US" sz="1400" i="1" dirty="0" smtClean="0"/>
              <a:t>knowledge base</a:t>
            </a:r>
            <a:r>
              <a:rPr lang="en-US" sz="1400" dirty="0" smtClean="0"/>
              <a:t> and </a:t>
            </a:r>
            <a:r>
              <a:rPr lang="en-US" sz="1400" i="1" dirty="0" smtClean="0"/>
              <a:t>transition</a:t>
            </a:r>
            <a:r>
              <a:rPr lang="en-US" sz="1400" dirty="0" smtClean="0"/>
              <a:t> to interface </a:t>
            </a:r>
            <a:r>
              <a:rPr lang="en-US" sz="1400" i="1" dirty="0" smtClean="0"/>
              <a:t>windows of further learning</a:t>
            </a:r>
            <a:r>
              <a:rPr lang="en-US" sz="1400" dirty="0" smtClean="0"/>
              <a:t>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1400" dirty="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1400" i="1" dirty="0" smtClean="0"/>
              <a:t>Clarify Purpose</a:t>
            </a:r>
            <a:endParaRPr lang="en-US" sz="1400" dirty="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1400" dirty="0" smtClean="0"/>
              <a:t> </a:t>
            </a:r>
          </a:p>
          <a:p>
            <a:pPr eaLnBrk="1" hangingPunct="1">
              <a:lnSpc>
                <a:spcPct val="90000"/>
              </a:lnSpc>
            </a:pPr>
            <a:r>
              <a:rPr lang="en-US" sz="1400" dirty="0" smtClean="0"/>
              <a:t>Impel student</a:t>
            </a:r>
            <a:r>
              <a:rPr lang="en-US" sz="1400" i="1" dirty="0" smtClean="0"/>
              <a:t> engagement</a:t>
            </a:r>
            <a:r>
              <a:rPr lang="en-US" sz="1400" dirty="0" smtClean="0"/>
              <a:t> and </a:t>
            </a:r>
            <a:r>
              <a:rPr lang="en-US" sz="1400" i="1" dirty="0" smtClean="0"/>
              <a:t>interaction</a:t>
            </a:r>
            <a:r>
              <a:rPr lang="en-US" sz="1400" dirty="0" smtClean="0"/>
              <a:t>, </a:t>
            </a:r>
            <a:r>
              <a:rPr lang="en-US" sz="1400" i="1" dirty="0" smtClean="0"/>
              <a:t>focus students' attention </a:t>
            </a:r>
            <a:r>
              <a:rPr lang="en-US" sz="1400" dirty="0" smtClean="0"/>
              <a:t>on </a:t>
            </a:r>
            <a:r>
              <a:rPr lang="en-US" sz="1400" i="1" dirty="0" smtClean="0"/>
              <a:t>new information </a:t>
            </a:r>
            <a:r>
              <a:rPr lang="en-US" sz="1400" dirty="0" smtClean="0"/>
              <a:t>to be covered</a:t>
            </a:r>
            <a:r>
              <a:rPr lang="en-US" sz="1400" i="1" dirty="0" smtClean="0"/>
              <a:t>, </a:t>
            </a:r>
            <a:r>
              <a:rPr lang="en-US" sz="1400" dirty="0" smtClean="0"/>
              <a:t>and</a:t>
            </a:r>
            <a:r>
              <a:rPr lang="en-US" sz="1400" i="1" dirty="0" smtClean="0"/>
              <a:t> frame the lesson </a:t>
            </a:r>
            <a:r>
              <a:rPr lang="en-US" sz="1400" dirty="0" smtClean="0"/>
              <a:t>to</a:t>
            </a:r>
            <a:r>
              <a:rPr lang="en-US" sz="1400" i="1" dirty="0" smtClean="0"/>
              <a:t> make information meaningful and relevant</a:t>
            </a:r>
            <a:r>
              <a:rPr lang="en-US" sz="1400" dirty="0" smtClean="0"/>
              <a:t> by telling “</a:t>
            </a:r>
            <a:r>
              <a:rPr lang="en-US" sz="1400" i="1" dirty="0" smtClean="0"/>
              <a:t>compelling stories</a:t>
            </a:r>
            <a:r>
              <a:rPr lang="en-US" sz="1400" dirty="0" smtClean="0"/>
              <a:t>”.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1400" dirty="0" smtClean="0"/>
          </a:p>
          <a:p>
            <a:pPr eaLnBrk="1" hangingPunct="1">
              <a:lnSpc>
                <a:spcPct val="90000"/>
              </a:lnSpc>
            </a:pPr>
            <a:r>
              <a:rPr lang="en-US" sz="1400" dirty="0" smtClean="0"/>
              <a:t>Integrate </a:t>
            </a:r>
            <a:r>
              <a:rPr lang="en-US" sz="1400" i="1" dirty="0" smtClean="0"/>
              <a:t>standards visuals</a:t>
            </a:r>
            <a:r>
              <a:rPr lang="en-US" sz="1400" dirty="0" smtClean="0"/>
              <a:t>, </a:t>
            </a:r>
            <a:r>
              <a:rPr lang="en-US" sz="1400" i="1" dirty="0" smtClean="0"/>
              <a:t>KWL charts, anchor charts</a:t>
            </a:r>
            <a:r>
              <a:rPr lang="en-US" sz="1400" dirty="0" smtClean="0"/>
              <a:t>, </a:t>
            </a:r>
            <a:r>
              <a:rPr lang="en-US" sz="1400" i="1" dirty="0" smtClean="0"/>
              <a:t>rubric component charts</a:t>
            </a:r>
            <a:r>
              <a:rPr lang="en-US" sz="1400" dirty="0" smtClean="0"/>
              <a:t>, and </a:t>
            </a:r>
            <a:r>
              <a:rPr lang="en-US" sz="1400" i="1" dirty="0" smtClean="0"/>
              <a:t>learning scaffolds</a:t>
            </a:r>
            <a:r>
              <a:rPr lang="en-US" sz="1400" dirty="0" smtClean="0"/>
              <a:t>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1400" dirty="0" smtClean="0"/>
          </a:p>
        </p:txBody>
      </p:sp>
      <p:pic>
        <p:nvPicPr>
          <p:cNvPr id="20482" name="Picture 3" descr="infusedarrowtransparent.jpeg"/>
          <p:cNvPicPr>
            <a:picLocks noChangeAspect="1"/>
          </p:cNvPicPr>
          <p:nvPr/>
        </p:nvPicPr>
        <p:blipFill>
          <a:blip r:embed="rId3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8425" y="387350"/>
            <a:ext cx="358775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Content Placeholder 2"/>
          <p:cNvSpPr>
            <a:spLocks noGrp="1"/>
          </p:cNvSpPr>
          <p:nvPr>
            <p:ph idx="1"/>
          </p:nvPr>
        </p:nvSpPr>
        <p:spPr>
          <a:xfrm>
            <a:off x="457200" y="379413"/>
            <a:ext cx="8229600" cy="6121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1400" i="1" dirty="0" smtClean="0"/>
              <a:t> Present New Learning</a:t>
            </a:r>
            <a:endParaRPr lang="en-US" sz="1400" dirty="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1400" dirty="0" smtClean="0"/>
              <a:t> </a:t>
            </a:r>
          </a:p>
          <a:p>
            <a:pPr eaLnBrk="1" hangingPunct="1">
              <a:lnSpc>
                <a:spcPct val="90000"/>
              </a:lnSpc>
            </a:pPr>
            <a:r>
              <a:rPr lang="en-US" sz="1400" dirty="0" smtClean="0"/>
              <a:t>Invigorate </a:t>
            </a:r>
            <a:r>
              <a:rPr lang="en-US" sz="1400" i="1" dirty="0" smtClean="0"/>
              <a:t>rigor</a:t>
            </a:r>
            <a:r>
              <a:rPr lang="en-US" sz="1400" dirty="0" smtClean="0"/>
              <a:t> and </a:t>
            </a:r>
            <a:r>
              <a:rPr lang="en-US" sz="1400" i="1" dirty="0" smtClean="0"/>
              <a:t>relevance</a:t>
            </a:r>
            <a:r>
              <a:rPr lang="en-US" sz="1400" dirty="0" smtClean="0"/>
              <a:t> in instruction by providing </a:t>
            </a:r>
            <a:r>
              <a:rPr lang="en-US" sz="1400" i="1" dirty="0" smtClean="0"/>
              <a:t>visualization </a:t>
            </a:r>
            <a:r>
              <a:rPr lang="en-US" sz="1400" dirty="0" smtClean="0"/>
              <a:t>for the visual/linguistic learners (statistics say 65% of the population) in the classroom.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1400" dirty="0" smtClean="0"/>
              <a:t> </a:t>
            </a:r>
          </a:p>
          <a:p>
            <a:pPr eaLnBrk="1" hangingPunct="1">
              <a:lnSpc>
                <a:spcPct val="90000"/>
              </a:lnSpc>
            </a:pPr>
            <a:r>
              <a:rPr lang="en-US" sz="1400" dirty="0" smtClean="0"/>
              <a:t>Intensify and clarify</a:t>
            </a:r>
            <a:r>
              <a:rPr lang="en-US" sz="1400" i="1" dirty="0" smtClean="0"/>
              <a:t> explicit instruction</a:t>
            </a:r>
            <a:r>
              <a:rPr lang="en-US" sz="1400" dirty="0" smtClean="0"/>
              <a:t> through </a:t>
            </a:r>
            <a:r>
              <a:rPr lang="en-US" sz="1400" i="1" dirty="0" smtClean="0"/>
              <a:t>visualization</a:t>
            </a:r>
            <a:r>
              <a:rPr lang="en-US" sz="1400" dirty="0" smtClean="0"/>
              <a:t>, </a:t>
            </a:r>
            <a:r>
              <a:rPr lang="en-US" sz="1400" i="1" dirty="0" smtClean="0"/>
              <a:t>chunking </a:t>
            </a:r>
            <a:r>
              <a:rPr lang="en-US" sz="1400" dirty="0" smtClean="0"/>
              <a:t>information, and providing visually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1400" dirty="0" smtClean="0"/>
              <a:t>	focused </a:t>
            </a:r>
            <a:r>
              <a:rPr lang="en-US" sz="1400" i="1" dirty="0" smtClean="0"/>
              <a:t>think time</a:t>
            </a:r>
            <a:r>
              <a:rPr lang="en-US" sz="1400" dirty="0" smtClean="0"/>
              <a:t>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1400" dirty="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1400" i="1" dirty="0" smtClean="0"/>
              <a:t>Model</a:t>
            </a:r>
            <a:endParaRPr lang="en-US" sz="1400" dirty="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1400" dirty="0" smtClean="0"/>
              <a:t> </a:t>
            </a:r>
          </a:p>
          <a:p>
            <a:pPr eaLnBrk="1" hangingPunct="1">
              <a:lnSpc>
                <a:spcPct val="90000"/>
              </a:lnSpc>
            </a:pPr>
            <a:r>
              <a:rPr lang="en-US" sz="1400" i="1" dirty="0" smtClean="0"/>
              <a:t>Transport</a:t>
            </a:r>
            <a:r>
              <a:rPr lang="en-US" sz="1400" dirty="0" smtClean="0"/>
              <a:t> and </a:t>
            </a:r>
            <a:r>
              <a:rPr lang="en-US" sz="1400" i="1" dirty="0" smtClean="0"/>
              <a:t>transfer modifications</a:t>
            </a:r>
            <a:r>
              <a:rPr lang="en-US" sz="1400" dirty="0" smtClean="0"/>
              <a:t> for </a:t>
            </a:r>
            <a:r>
              <a:rPr lang="en-US" sz="1400" i="1" dirty="0" smtClean="0"/>
              <a:t>learning styles</a:t>
            </a:r>
            <a:r>
              <a:rPr lang="en-US" sz="1400" dirty="0" smtClean="0"/>
              <a:t> (visual and linguistic learners) and </a:t>
            </a:r>
            <a:r>
              <a:rPr lang="en-US" sz="1400" i="1" dirty="0" smtClean="0"/>
              <a:t>accommodations</a:t>
            </a:r>
            <a:r>
              <a:rPr lang="en-US" sz="1400" dirty="0" smtClean="0"/>
              <a:t> for Special Needs and ESL learners during </a:t>
            </a:r>
            <a:r>
              <a:rPr lang="en-US" sz="1400" i="1" dirty="0" smtClean="0"/>
              <a:t>teacher modeling</a:t>
            </a:r>
            <a:r>
              <a:rPr lang="en-US" sz="1400" dirty="0" smtClean="0"/>
              <a:t>, </a:t>
            </a:r>
            <a:r>
              <a:rPr lang="en-US" sz="1400" i="1" dirty="0" smtClean="0"/>
              <a:t>mini-lessons</a:t>
            </a:r>
            <a:r>
              <a:rPr lang="en-US" sz="1400" dirty="0" smtClean="0"/>
              <a:t>, </a:t>
            </a:r>
            <a:r>
              <a:rPr lang="en-US" sz="1400" i="1" dirty="0" smtClean="0"/>
              <a:t>think </a:t>
            </a:r>
            <a:r>
              <a:rPr lang="en-US" sz="1400" i="1" dirty="0" err="1" smtClean="0"/>
              <a:t>alouds</a:t>
            </a:r>
            <a:r>
              <a:rPr lang="en-US" sz="1400" dirty="0" smtClean="0"/>
              <a:t>, </a:t>
            </a:r>
            <a:r>
              <a:rPr lang="en-US" sz="1400" i="1" dirty="0" smtClean="0"/>
              <a:t>read </a:t>
            </a:r>
            <a:r>
              <a:rPr lang="en-US" sz="1400" i="1" dirty="0" err="1" smtClean="0"/>
              <a:t>alouds</a:t>
            </a:r>
            <a:r>
              <a:rPr lang="en-US" sz="1400" dirty="0" smtClean="0"/>
              <a:t>, and </a:t>
            </a:r>
            <a:r>
              <a:rPr lang="en-US" sz="1400" i="1" dirty="0" smtClean="0"/>
              <a:t>re-teaching</a:t>
            </a:r>
            <a:r>
              <a:rPr lang="en-US" sz="1400" dirty="0" smtClean="0"/>
              <a:t> (formatting, language, font, color coding, layout).</a:t>
            </a:r>
          </a:p>
          <a:p>
            <a:pPr eaLnBrk="1" hangingPunct="1">
              <a:lnSpc>
                <a:spcPct val="90000"/>
              </a:lnSpc>
            </a:pPr>
            <a:endParaRPr lang="en-US" sz="1400" dirty="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1400" i="1" dirty="0" smtClean="0"/>
              <a:t>Check for Understanding</a:t>
            </a:r>
            <a:endParaRPr lang="en-US" sz="1400" dirty="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1400" dirty="0" smtClean="0"/>
              <a:t> </a:t>
            </a:r>
          </a:p>
          <a:p>
            <a:pPr eaLnBrk="1" hangingPunct="1">
              <a:lnSpc>
                <a:spcPct val="90000"/>
              </a:lnSpc>
            </a:pPr>
            <a:r>
              <a:rPr lang="en-US" sz="1400" dirty="0" smtClean="0"/>
              <a:t>Navigate </a:t>
            </a:r>
            <a:r>
              <a:rPr lang="en-US" sz="1400" i="1" dirty="0" smtClean="0"/>
              <a:t>differentiated instruction </a:t>
            </a:r>
            <a:r>
              <a:rPr lang="en-US" sz="1400" dirty="0" smtClean="0"/>
              <a:t>(</a:t>
            </a:r>
            <a:r>
              <a:rPr lang="en-US" sz="1400" i="1" dirty="0" smtClean="0"/>
              <a:t>content, process</a:t>
            </a:r>
            <a:r>
              <a:rPr lang="en-US" sz="1400" dirty="0" smtClean="0"/>
              <a:t>, </a:t>
            </a:r>
            <a:r>
              <a:rPr lang="en-US" sz="1400" i="1" dirty="0" smtClean="0"/>
              <a:t>product</a:t>
            </a:r>
            <a:r>
              <a:rPr lang="en-US" sz="1400" dirty="0" smtClean="0"/>
              <a:t>)</a:t>
            </a:r>
            <a:r>
              <a:rPr lang="en-US" sz="1400" i="1" dirty="0" smtClean="0"/>
              <a:t> </a:t>
            </a:r>
            <a:r>
              <a:rPr lang="en-US" sz="1400" dirty="0" smtClean="0"/>
              <a:t>learning activities by </a:t>
            </a:r>
            <a:r>
              <a:rPr lang="en-US" sz="1400" i="1" dirty="0" smtClean="0"/>
              <a:t>entry levels</a:t>
            </a:r>
            <a:r>
              <a:rPr lang="en-US" sz="1400" dirty="0" smtClean="0"/>
              <a:t>, </a:t>
            </a:r>
            <a:r>
              <a:rPr lang="en-US" sz="1400" i="1" dirty="0" smtClean="0"/>
              <a:t>interests</a:t>
            </a:r>
            <a:r>
              <a:rPr lang="en-US" sz="1400" dirty="0" smtClean="0"/>
              <a:t>, and </a:t>
            </a:r>
            <a:r>
              <a:rPr lang="en-US" sz="1400" i="1" dirty="0" smtClean="0"/>
              <a:t>learning profiles</a:t>
            </a:r>
            <a:r>
              <a:rPr lang="en-US" sz="1400" dirty="0" smtClean="0"/>
              <a:t> (</a:t>
            </a:r>
            <a:r>
              <a:rPr lang="en-US" sz="1400" i="1" dirty="0" smtClean="0"/>
              <a:t>multiple intelligences</a:t>
            </a:r>
            <a:r>
              <a:rPr lang="en-US" sz="1400" dirty="0" smtClean="0"/>
              <a:t>, </a:t>
            </a:r>
            <a:r>
              <a:rPr lang="en-US" sz="1400" i="1" dirty="0" smtClean="0"/>
              <a:t>cultural differences</a:t>
            </a:r>
            <a:r>
              <a:rPr lang="en-US" sz="1400" dirty="0" smtClean="0"/>
              <a:t>, </a:t>
            </a:r>
            <a:r>
              <a:rPr lang="en-US" sz="1400" i="1" dirty="0" smtClean="0"/>
              <a:t>modalities</a:t>
            </a:r>
            <a:r>
              <a:rPr lang="en-US" sz="1400" dirty="0" smtClean="0"/>
              <a:t>, etc.) (especially useful for facilitating </a:t>
            </a:r>
            <a:r>
              <a:rPr lang="en-US" sz="1400" i="1" dirty="0" smtClean="0"/>
              <a:t>questioning</a:t>
            </a:r>
            <a:r>
              <a:rPr lang="en-US" sz="1400" dirty="0" smtClean="0"/>
              <a:t>, </a:t>
            </a:r>
            <a:r>
              <a:rPr lang="en-US" sz="1400" i="1" dirty="0" smtClean="0"/>
              <a:t>flexible grouping</a:t>
            </a:r>
            <a:r>
              <a:rPr lang="en-US" sz="1400" dirty="0" smtClean="0"/>
              <a:t>, and </a:t>
            </a:r>
            <a:r>
              <a:rPr lang="en-US" sz="1400" i="1" dirty="0" smtClean="0"/>
              <a:t>enrichment</a:t>
            </a:r>
            <a:r>
              <a:rPr lang="en-US" sz="1400" dirty="0" smtClean="0"/>
              <a:t>).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1400" dirty="0" smtClean="0"/>
          </a:p>
          <a:p>
            <a:pPr eaLnBrk="1" hangingPunct="1">
              <a:lnSpc>
                <a:spcPct val="90000"/>
              </a:lnSpc>
            </a:pPr>
            <a:r>
              <a:rPr lang="en-US" sz="1400" dirty="0" smtClean="0"/>
              <a:t>Interpret </a:t>
            </a:r>
            <a:r>
              <a:rPr lang="en-US" sz="1400" i="1" dirty="0" smtClean="0"/>
              <a:t>critical word</a:t>
            </a:r>
            <a:r>
              <a:rPr lang="en-US" sz="1400" dirty="0" smtClean="0"/>
              <a:t>s in stories, songs, and students' own </a:t>
            </a:r>
            <a:r>
              <a:rPr lang="en-US" sz="1400" i="1" dirty="0" smtClean="0"/>
              <a:t>creative, narrative </a:t>
            </a:r>
            <a:r>
              <a:rPr lang="en-US" sz="1400" dirty="0" smtClean="0"/>
              <a:t>and</a:t>
            </a:r>
            <a:r>
              <a:rPr lang="en-US" sz="1400" i="1" dirty="0" smtClean="0"/>
              <a:t> persuasive writings</a:t>
            </a:r>
            <a:r>
              <a:rPr lang="en-US" sz="1400" dirty="0" smtClean="0"/>
              <a:t>, locate </a:t>
            </a:r>
            <a:r>
              <a:rPr lang="en-US" sz="1400" i="1" dirty="0" smtClean="0"/>
              <a:t>power words</a:t>
            </a:r>
            <a:r>
              <a:rPr lang="en-US" sz="1400" dirty="0" smtClean="0"/>
              <a:t>, and sort and categorize music and other </a:t>
            </a:r>
            <a:r>
              <a:rPr lang="en-US" sz="1400" i="1" dirty="0" smtClean="0"/>
              <a:t>content area vocabulary word sets, </a:t>
            </a:r>
            <a:r>
              <a:rPr lang="en-US" sz="1400" dirty="0" smtClean="0"/>
              <a:t>organize</a:t>
            </a:r>
            <a:r>
              <a:rPr lang="en-US" sz="1400" i="1" dirty="0" smtClean="0"/>
              <a:t> inferences,</a:t>
            </a:r>
            <a:r>
              <a:rPr lang="en-US" sz="1400" dirty="0" smtClean="0"/>
              <a:t> and implant </a:t>
            </a:r>
            <a:r>
              <a:rPr lang="en-US" sz="1400" i="1" dirty="0" smtClean="0"/>
              <a:t>music concept words</a:t>
            </a:r>
            <a:r>
              <a:rPr lang="en-US" sz="1400" dirty="0" smtClean="0"/>
              <a:t>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1400" dirty="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1400" dirty="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1400" i="1" dirty="0" smtClean="0"/>
              <a:t> </a:t>
            </a:r>
            <a:endParaRPr lang="en-US" sz="1400" dirty="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1816</TotalTime>
  <Words>2770</Words>
  <Application>Microsoft Macintosh PowerPoint</Application>
  <PresentationFormat>On-screen Show (4:3)</PresentationFormat>
  <Paragraphs>338</Paragraphs>
  <Slides>16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Haley Elementary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Infusing Wordle  For Cross-Curricular Projects  In The Music Classroom </dc:title>
  <dc:creator>Wendy Bloom</dc:creator>
  <cp:lastModifiedBy>Wendy Bloom</cp:lastModifiedBy>
  <cp:revision>128</cp:revision>
  <dcterms:created xsi:type="dcterms:W3CDTF">2011-03-02T10:28:24Z</dcterms:created>
  <dcterms:modified xsi:type="dcterms:W3CDTF">2011-03-02T10:29:33Z</dcterms:modified>
</cp:coreProperties>
</file>